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2"/>
  </p:notesMasterIdLst>
  <p:sldIdLst>
    <p:sldId id="257" r:id="rId4"/>
    <p:sldId id="258" r:id="rId5"/>
    <p:sldId id="263" r:id="rId6"/>
    <p:sldId id="262" r:id="rId7"/>
    <p:sldId id="259" r:id="rId8"/>
    <p:sldId id="261" r:id="rId9"/>
    <p:sldId id="264" r:id="rId10"/>
    <p:sldId id="260" r:id="rId11"/>
  </p:sldIdLst>
  <p:sldSz cx="9144000" cy="5143500" type="screen16x9"/>
  <p:notesSz cx="6858000" cy="9144000"/>
  <p:embeddedFontLst>
    <p:embeddedFont>
      <p:font typeface="Dosis" pitchFamily="2" charset="77"/>
      <p:regular r:id="rId13"/>
      <p:bold r:id="rId14"/>
    </p:embeddedFont>
    <p:embeddedFont>
      <p:font typeface="Roboto" panose="02000000000000000000" pitchFamily="2" charset="0"/>
      <p:regular r:id="rId15"/>
      <p:bold r:id="rId16"/>
      <p:italic r:id="rId17"/>
      <p:boldItalic r:id="rId18"/>
    </p:embeddedFont>
    <p:embeddedFont>
      <p:font typeface="Roboto Black" panose="02000000000000000000" pitchFamily="2" charset="0"/>
      <p:bold r:id="rId19"/>
      <p:italic r:id="rId20"/>
      <p:boldItalic r:id="rId21"/>
    </p:embeddedFont>
    <p:embeddedFont>
      <p:font typeface="Roboto Thin"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18"/>
  </p:normalViewPr>
  <p:slideViewPr>
    <p:cSldViewPr snapToGrid="0">
      <p:cViewPr varScale="1">
        <p:scale>
          <a:sx n="156" d="100"/>
          <a:sy n="156" d="100"/>
        </p:scale>
        <p:origin x="360"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font" Target="fonts/font9.fntdata"/><Relationship Id="rId7" Type="http://schemas.openxmlformats.org/officeDocument/2006/relationships/slide" Target="slides/slide4.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2.fntdata"/><Relationship Id="rId5" Type="http://schemas.openxmlformats.org/officeDocument/2006/relationships/slide" Target="slides/slide2.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font" Target="fonts/font7.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561787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21964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‹nr.›</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da-DK" sz="4000" dirty="0">
                <a:solidFill>
                  <a:schemeClr val="lt1"/>
                </a:solidFill>
                <a:latin typeface="Roboto Black"/>
                <a:ea typeface="Roboto Black"/>
                <a:cs typeface="Roboto Black"/>
                <a:sym typeface="Roboto Black"/>
              </a:rPr>
              <a:t>Usage </a:t>
            </a:r>
            <a:r>
              <a:rPr lang="da-DK" sz="4000" dirty="0" err="1">
                <a:solidFill>
                  <a:schemeClr val="lt1"/>
                </a:solidFill>
                <a:latin typeface="Roboto Black"/>
                <a:ea typeface="Roboto Black"/>
                <a:cs typeface="Roboto Black"/>
                <a:sym typeface="Roboto Black"/>
              </a:rPr>
              <a:t>Funnels</a:t>
            </a:r>
            <a:r>
              <a:rPr lang="da-DK" sz="4000" dirty="0">
                <a:solidFill>
                  <a:schemeClr val="lt1"/>
                </a:solidFill>
                <a:latin typeface="Roboto Black"/>
                <a:ea typeface="Roboto Black"/>
                <a:cs typeface="Roboto Black"/>
                <a:sym typeface="Roboto Black"/>
              </a:rPr>
              <a:t> With </a:t>
            </a:r>
            <a:r>
              <a:rPr lang="da-DK" sz="4000" dirty="0" err="1">
                <a:solidFill>
                  <a:schemeClr val="lt1"/>
                </a:solidFill>
                <a:latin typeface="Roboto Black"/>
                <a:ea typeface="Roboto Black"/>
                <a:cs typeface="Roboto Black"/>
                <a:sym typeface="Roboto Black"/>
              </a:rPr>
              <a:t>Warby</a:t>
            </a:r>
            <a:r>
              <a:rPr lang="da-DK" sz="4000" dirty="0">
                <a:solidFill>
                  <a:schemeClr val="lt1"/>
                </a:solidFill>
                <a:latin typeface="Roboto Black"/>
                <a:ea typeface="Roboto Black"/>
                <a:cs typeface="Roboto Black"/>
                <a:sym typeface="Roboto Black"/>
              </a:rPr>
              <a:t> Parker</a:t>
            </a:r>
            <a:endParaRPr sz="900" dirty="0">
              <a:solidFill>
                <a:schemeClr val="lt1"/>
              </a:solidFill>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Analyze Data with SQL</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Jens Raunstrup</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30. March 2023</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295269"/>
                </a:solidFill>
              </a:rPr>
              <a:t>Example Table of Contents</a:t>
            </a:r>
            <a:endParaRPr b="1">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How far did customers get in the purchase process and why?</a:t>
            </a:r>
          </a:p>
          <a:p>
            <a:pPr marL="457200" marR="0" lvl="0" indent="-381000" algn="l" rtl="0">
              <a:lnSpc>
                <a:spcPct val="115000"/>
              </a:lnSpc>
              <a:spcBef>
                <a:spcPts val="110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What gives us more sales. Try on trials with 3 or 5 pairs of glasses?</a:t>
            </a:r>
            <a:endParaRPr sz="2400" dirty="0">
              <a:solidFill>
                <a:srgbClr val="222222"/>
              </a:solidFill>
              <a:highlight>
                <a:srgbClr val="FFFFFF"/>
              </a:highlight>
              <a:latin typeface="Roboto"/>
              <a:ea typeface="Roboto"/>
              <a:cs typeface="Roboto"/>
              <a:sym typeface="Roboto"/>
            </a:endParaRPr>
          </a:p>
          <a:p>
            <a:pPr marL="457200" indent="-381000">
              <a:lnSpc>
                <a:spcPct val="115000"/>
              </a:lnSpc>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How far did customers get in our survey and why?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1. How far did customers get in the purchase process and why?</a:t>
            </a:r>
            <a:endParaRPr dirty="0"/>
          </a:p>
        </p:txBody>
      </p:sp>
    </p:spTree>
    <p:extLst>
      <p:ext uri="{BB962C8B-B14F-4D97-AF65-F5344CB8AC3E}">
        <p14:creationId xmlns:p14="http://schemas.microsoft.com/office/powerpoint/2010/main" val="1163910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 How far did customers get in the purchase process and why?</a:t>
            </a:r>
            <a:endParaRPr sz="2400" b="1" dirty="0">
              <a:solidFill>
                <a:srgbClr val="295269"/>
              </a:solidFill>
              <a:latin typeface="Roboto"/>
              <a:ea typeface="Roboto"/>
              <a:cs typeface="Roboto"/>
              <a:sym typeface="Roboto"/>
            </a:endParaRPr>
          </a:p>
        </p:txBody>
      </p:sp>
      <p:sp>
        <p:nvSpPr>
          <p:cNvPr id="331" name="Shape 331"/>
          <p:cNvSpPr txBox="1"/>
          <p:nvPr/>
        </p:nvSpPr>
        <p:spPr>
          <a:xfrm>
            <a:off x="177975" y="1201324"/>
            <a:ext cx="4920900" cy="3784143"/>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da-DK" sz="1200" dirty="0" err="1">
                <a:latin typeface="Roboto"/>
                <a:ea typeface="Roboto"/>
                <a:cs typeface="Roboto"/>
                <a:sym typeface="Roboto"/>
              </a:rPr>
              <a:t>We</a:t>
            </a:r>
            <a:r>
              <a:rPr lang="da-DK" sz="1200" dirty="0">
                <a:latin typeface="Roboto"/>
                <a:ea typeface="Roboto"/>
                <a:cs typeface="Roboto"/>
                <a:sym typeface="Roboto"/>
              </a:rPr>
              <a:t> </a:t>
            </a:r>
            <a:r>
              <a:rPr lang="da-DK" sz="1200" dirty="0" err="1">
                <a:latin typeface="Roboto"/>
                <a:ea typeface="Roboto"/>
                <a:cs typeface="Roboto"/>
                <a:sym typeface="Roboto"/>
              </a:rPr>
              <a:t>used</a:t>
            </a:r>
            <a:r>
              <a:rPr lang="da-DK" sz="1200" dirty="0">
                <a:latin typeface="Roboto"/>
                <a:ea typeface="Roboto"/>
                <a:cs typeface="Roboto"/>
                <a:sym typeface="Roboto"/>
              </a:rPr>
              <a:t> an SQL </a:t>
            </a:r>
            <a:r>
              <a:rPr lang="da-DK" sz="1200" dirty="0" err="1">
                <a:latin typeface="Roboto"/>
                <a:ea typeface="Roboto"/>
                <a:cs typeface="Roboto"/>
                <a:sym typeface="Roboto"/>
              </a:rPr>
              <a:t>query</a:t>
            </a:r>
            <a:r>
              <a:rPr lang="da-DK" sz="1200" dirty="0">
                <a:latin typeface="Roboto"/>
                <a:ea typeface="Roboto"/>
                <a:cs typeface="Roboto"/>
                <a:sym typeface="Roboto"/>
              </a:rPr>
              <a:t> to </a:t>
            </a:r>
            <a:r>
              <a:rPr lang="da-DK" sz="1200" dirty="0" err="1">
                <a:latin typeface="Roboto"/>
                <a:ea typeface="Roboto"/>
                <a:cs typeface="Roboto"/>
                <a:sym typeface="Roboto"/>
              </a:rPr>
              <a:t>count</a:t>
            </a:r>
            <a:r>
              <a:rPr lang="da-DK" sz="1200" dirty="0">
                <a:latin typeface="Roboto"/>
                <a:ea typeface="Roboto"/>
                <a:cs typeface="Roboto"/>
                <a:sym typeface="Roboto"/>
              </a:rPr>
              <a:t> the </a:t>
            </a:r>
            <a:r>
              <a:rPr lang="da-DK" sz="1200" dirty="0" err="1">
                <a:latin typeface="Roboto"/>
                <a:ea typeface="Roboto"/>
                <a:cs typeface="Roboto"/>
                <a:sym typeface="Roboto"/>
              </a:rPr>
              <a:t>distinct</a:t>
            </a:r>
            <a:r>
              <a:rPr lang="da-DK" sz="1200" dirty="0">
                <a:latin typeface="Roboto"/>
                <a:ea typeface="Roboto"/>
                <a:cs typeface="Roboto"/>
                <a:sym typeface="Roboto"/>
              </a:rPr>
              <a:t> </a:t>
            </a:r>
            <a:r>
              <a:rPr lang="da-DK" sz="1200" dirty="0" err="1">
                <a:latin typeface="Roboto"/>
                <a:ea typeface="Roboto"/>
                <a:cs typeface="Roboto"/>
                <a:sym typeface="Roboto"/>
              </a:rPr>
              <a:t>user_id’s</a:t>
            </a:r>
            <a:r>
              <a:rPr lang="da-DK" sz="1200" dirty="0">
                <a:latin typeface="Roboto"/>
                <a:ea typeface="Roboto"/>
                <a:cs typeface="Roboto"/>
                <a:sym typeface="Roboto"/>
              </a:rPr>
              <a:t> </a:t>
            </a:r>
            <a:r>
              <a:rPr lang="da-DK" sz="1200" dirty="0" err="1">
                <a:latin typeface="Roboto"/>
                <a:ea typeface="Roboto"/>
                <a:cs typeface="Roboto"/>
                <a:sym typeface="Roboto"/>
              </a:rPr>
              <a:t>registered</a:t>
            </a:r>
            <a:r>
              <a:rPr lang="da-DK" sz="1200" dirty="0">
                <a:latin typeface="Roboto"/>
                <a:ea typeface="Roboto"/>
                <a:cs typeface="Roboto"/>
                <a:sym typeface="Roboto"/>
              </a:rPr>
              <a:t> in </a:t>
            </a:r>
            <a:r>
              <a:rPr lang="da-DK" sz="1200" dirty="0" err="1">
                <a:latin typeface="Roboto"/>
                <a:ea typeface="Roboto"/>
                <a:cs typeface="Roboto"/>
                <a:sym typeface="Roboto"/>
              </a:rPr>
              <a:t>each</a:t>
            </a:r>
            <a:r>
              <a:rPr lang="da-DK" sz="1200" dirty="0">
                <a:latin typeface="Roboto"/>
                <a:ea typeface="Roboto"/>
                <a:cs typeface="Roboto"/>
                <a:sym typeface="Roboto"/>
              </a:rPr>
              <a:t> part of the purchase </a:t>
            </a:r>
            <a:r>
              <a:rPr lang="da-DK" sz="1200" dirty="0" err="1">
                <a:latin typeface="Roboto"/>
                <a:ea typeface="Roboto"/>
                <a:cs typeface="Roboto"/>
                <a:sym typeface="Roboto"/>
              </a:rPr>
              <a:t>process</a:t>
            </a:r>
            <a:r>
              <a:rPr lang="da-DK" sz="1200" dirty="0">
                <a:latin typeface="Roboto"/>
                <a:ea typeface="Roboto"/>
                <a:cs typeface="Roboto"/>
                <a:sym typeface="Roboto"/>
              </a:rPr>
              <a:t>.</a:t>
            </a:r>
            <a:endParaRPr sz="1200" dirty="0">
              <a:latin typeface="Roboto"/>
              <a:ea typeface="Roboto"/>
              <a:cs typeface="Roboto"/>
              <a:sym typeface="Roboto"/>
            </a:endParaRPr>
          </a:p>
          <a:p>
            <a:pPr marL="171450" lvl="0" indent="-190500" rtl="0">
              <a:lnSpc>
                <a:spcPct val="115000"/>
              </a:lnSpc>
              <a:spcBef>
                <a:spcPts val="0"/>
              </a:spcBef>
              <a:spcAft>
                <a:spcPts val="0"/>
              </a:spcAft>
              <a:buSzPts val="1200"/>
              <a:buChar char="●"/>
            </a:pPr>
            <a:r>
              <a:rPr lang="en" sz="1200" dirty="0">
                <a:latin typeface="Roboto"/>
                <a:ea typeface="Roboto"/>
                <a:cs typeface="Roboto"/>
                <a:sym typeface="Roboto"/>
              </a:rPr>
              <a:t>We use this to see where users lose and keep interest in or products, survey and or company.</a:t>
            </a:r>
          </a:p>
          <a:p>
            <a:pPr marL="171450" lvl="0" indent="-190500" rtl="0">
              <a:lnSpc>
                <a:spcPct val="115000"/>
              </a:lnSpc>
              <a:spcBef>
                <a:spcPts val="0"/>
              </a:spcBef>
              <a:spcAft>
                <a:spcPts val="0"/>
              </a:spcAft>
              <a:buSzPts val="1200"/>
              <a:buChar char="●"/>
            </a:pPr>
            <a:r>
              <a:rPr lang="en" sz="1200" dirty="0">
                <a:latin typeface="Roboto"/>
                <a:ea typeface="Roboto"/>
                <a:cs typeface="Roboto"/>
                <a:sym typeface="Roboto"/>
              </a:rPr>
              <a:t>We start off with defining what stages we have. We end up choosing 3. The first one is “1-quiz”. The second one is ”2-home-try-on” the 3. and last one is “3-purchase”.</a:t>
            </a:r>
          </a:p>
          <a:p>
            <a:pPr marL="171450" lvl="0" indent="-190500" rtl="0">
              <a:lnSpc>
                <a:spcPct val="115000"/>
              </a:lnSpc>
              <a:spcBef>
                <a:spcPts val="0"/>
              </a:spcBef>
              <a:spcAft>
                <a:spcPts val="0"/>
              </a:spcAft>
              <a:buSzPts val="1200"/>
              <a:buChar char="●"/>
            </a:pPr>
            <a:r>
              <a:rPr lang="en" sz="1200" dirty="0">
                <a:latin typeface="Roboto"/>
                <a:ea typeface="Roboto"/>
                <a:cs typeface="Roboto"/>
                <a:sym typeface="Roboto"/>
              </a:rPr>
              <a:t>As seen on the table to the right. We start out with 1000 users taking our survey. After that on the second stage were trials are offered. We see a drop-off of 250 people from the original stage. </a:t>
            </a:r>
            <a:r>
              <a:rPr lang="da-DK" sz="1200" dirty="0">
                <a:latin typeface="Roboto"/>
                <a:ea typeface="Roboto"/>
                <a:cs typeface="Roboto"/>
                <a:sym typeface="Roboto"/>
              </a:rPr>
              <a:t>S</a:t>
            </a:r>
            <a:r>
              <a:rPr lang="en" sz="1200" dirty="0">
                <a:latin typeface="Roboto"/>
                <a:ea typeface="Roboto"/>
                <a:cs typeface="Roboto"/>
                <a:sym typeface="Roboto"/>
              </a:rPr>
              <a:t>o 25%. At the last part of the process where people purchase a product. We see another drop off. Which is around 50% compared to the original number of users who took our quiz.</a:t>
            </a:r>
          </a:p>
          <a:p>
            <a:pPr marL="171450" lvl="0" indent="-190500" rtl="0">
              <a:lnSpc>
                <a:spcPct val="115000"/>
              </a:lnSpc>
              <a:spcBef>
                <a:spcPts val="0"/>
              </a:spcBef>
              <a:spcAft>
                <a:spcPts val="0"/>
              </a:spcAft>
              <a:buSzPts val="1200"/>
              <a:buChar char="●"/>
            </a:pPr>
            <a:r>
              <a:rPr lang="en" sz="1200" dirty="0">
                <a:latin typeface="Roboto"/>
                <a:ea typeface="Roboto"/>
                <a:cs typeface="Roboto"/>
                <a:sym typeface="Roboto"/>
              </a:rPr>
              <a:t>From this we can conclude that customers lost interest after their home try on period. It might be because these customers weren’t satisfied with the products offered. It could also be because they don’t know what suits them and they want a second opinion.</a:t>
            </a:r>
            <a:endParaRPr sz="1200" dirty="0">
              <a:latin typeface="Roboto"/>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3564617333"/>
              </p:ext>
            </p:extLst>
          </p:nvPr>
        </p:nvGraphicFramePr>
        <p:xfrm>
          <a:off x="5275700" y="1201263"/>
          <a:ext cx="3492225" cy="4000250"/>
        </p:xfrm>
        <a:graphic>
          <a:graphicData uri="http://schemas.openxmlformats.org/drawingml/2006/table">
            <a:tbl>
              <a:tblPr>
                <a:noFill/>
                <a:tableStyleId>{8628B589-4659-4227-9C68-565DD4A46BFE}</a:tableStyleId>
              </a:tblPr>
              <a:tblGrid>
                <a:gridCol w="2127600">
                  <a:extLst>
                    <a:ext uri="{9D8B030D-6E8A-4147-A177-3AD203B41FA5}">
                      <a16:colId xmlns:a16="http://schemas.microsoft.com/office/drawing/2014/main" val="20000"/>
                    </a:ext>
                  </a:extLst>
                </a:gridCol>
                <a:gridCol w="1364625">
                  <a:extLst>
                    <a:ext uri="{9D8B030D-6E8A-4147-A177-3AD203B41FA5}">
                      <a16:colId xmlns:a16="http://schemas.microsoft.com/office/drawing/2014/main" val="20001"/>
                    </a:ext>
                  </a:extLst>
                </a:gridCol>
              </a:tblGrid>
              <a:tr h="331050">
                <a:tc>
                  <a:txBody>
                    <a:bodyPr/>
                    <a:lstStyle/>
                    <a:p>
                      <a:pPr marL="0" lvl="0" indent="0" algn="ctr" rtl="0">
                        <a:spcBef>
                          <a:spcPts val="0"/>
                        </a:spcBef>
                        <a:spcAft>
                          <a:spcPts val="0"/>
                        </a:spcAft>
                        <a:buNone/>
                      </a:pPr>
                      <a:r>
                        <a:rPr lang="en" sz="1000" b="1" dirty="0">
                          <a:solidFill>
                            <a:srgbClr val="FFFFFF"/>
                          </a:solidFill>
                        </a:rPr>
                        <a:t>stage</a:t>
                      </a:r>
                      <a:endParaRPr sz="1000" b="1"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marL="0" lvl="0" indent="0" algn="ctr" rtl="0">
                        <a:spcBef>
                          <a:spcPts val="0"/>
                        </a:spcBef>
                        <a:spcAft>
                          <a:spcPts val="0"/>
                        </a:spcAft>
                        <a:buNone/>
                      </a:pPr>
                      <a:r>
                        <a:rPr lang="en" sz="1000" b="1" dirty="0">
                          <a:solidFill>
                            <a:srgbClr val="FFFFFF"/>
                          </a:solidFill>
                        </a:rPr>
                        <a:t>COUNT(DISTINCT </a:t>
                      </a:r>
                      <a:r>
                        <a:rPr lang="en" sz="1000" b="1" dirty="0" err="1">
                          <a:solidFill>
                            <a:srgbClr val="FFFFFF"/>
                          </a:solidFill>
                        </a:rPr>
                        <a:t>user_id</a:t>
                      </a:r>
                      <a:r>
                        <a:rPr lang="en" sz="1000" b="1" dirty="0">
                          <a:solidFill>
                            <a:srgbClr val="FFFFFF"/>
                          </a:solidFill>
                        </a:rPr>
                        <a:t>)</a:t>
                      </a:r>
                      <a:endParaRPr sz="1000" b="1"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439075">
                <a:tc>
                  <a:txBody>
                    <a:bodyPr/>
                    <a:lstStyle/>
                    <a:p>
                      <a:pPr algn="ctr"/>
                      <a:r>
                        <a:rPr lang="da-DK" dirty="0">
                          <a:solidFill>
                            <a:srgbClr val="646466"/>
                          </a:solidFill>
                          <a:effectLst/>
                        </a:rPr>
                        <a:t>1-quiz</a:t>
                      </a:r>
                    </a:p>
                  </a:txBody>
                  <a:tcPr anchor="ctr">
                    <a:lnT w="9525" cap="flat" cmpd="sng">
                      <a:solidFill>
                        <a:srgbClr val="9E9E9E"/>
                      </a:solidFill>
                      <a:prstDash val="solid"/>
                      <a:round/>
                      <a:headEnd type="none" w="sm" len="sm"/>
                      <a:tailEnd type="none" w="sm" len="sm"/>
                    </a:lnT>
                  </a:tcPr>
                </a:tc>
                <a:tc>
                  <a:txBody>
                    <a:bodyPr/>
                    <a:lstStyle/>
                    <a:p>
                      <a:pPr algn="ctr"/>
                      <a:r>
                        <a:rPr lang="da-DK">
                          <a:solidFill>
                            <a:srgbClr val="646466"/>
                          </a:solidFill>
                          <a:effectLst/>
                        </a:rPr>
                        <a:t>1000</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439075">
                <a:tc>
                  <a:txBody>
                    <a:bodyPr/>
                    <a:lstStyle/>
                    <a:p>
                      <a:pPr algn="ctr"/>
                      <a:r>
                        <a:rPr lang="da-DK" dirty="0">
                          <a:solidFill>
                            <a:srgbClr val="646466"/>
                          </a:solidFill>
                          <a:effectLst/>
                        </a:rPr>
                        <a:t>2-home-try-on</a:t>
                      </a:r>
                    </a:p>
                  </a:txBody>
                  <a:tcPr anchor="ctr"/>
                </a:tc>
                <a:tc>
                  <a:txBody>
                    <a:bodyPr/>
                    <a:lstStyle/>
                    <a:p>
                      <a:pPr algn="ctr"/>
                      <a:r>
                        <a:rPr lang="da-DK" dirty="0">
                          <a:solidFill>
                            <a:srgbClr val="646466"/>
                          </a:solidFill>
                          <a:effectLst/>
                        </a:rPr>
                        <a:t>750</a:t>
                      </a:r>
                    </a:p>
                  </a:txBody>
                  <a:tcPr anchor="ctr"/>
                </a:tc>
                <a:extLst>
                  <a:ext uri="{0D108BD9-81ED-4DB2-BD59-A6C34878D82A}">
                    <a16:rowId xmlns:a16="http://schemas.microsoft.com/office/drawing/2014/main" val="10002"/>
                  </a:ext>
                </a:extLst>
              </a:tr>
              <a:tr h="439075">
                <a:tc>
                  <a:txBody>
                    <a:bodyPr/>
                    <a:lstStyle/>
                    <a:p>
                      <a:pPr algn="ctr"/>
                      <a:r>
                        <a:rPr lang="da-DK">
                          <a:solidFill>
                            <a:srgbClr val="646466"/>
                          </a:solidFill>
                          <a:effectLst/>
                        </a:rPr>
                        <a:t>3-purchase</a:t>
                      </a:r>
                    </a:p>
                  </a:txBody>
                  <a:tcPr anchor="ctr"/>
                </a:tc>
                <a:tc>
                  <a:txBody>
                    <a:bodyPr/>
                    <a:lstStyle/>
                    <a:p>
                      <a:pPr algn="ctr"/>
                      <a:r>
                        <a:rPr lang="da-DK" dirty="0">
                          <a:solidFill>
                            <a:srgbClr val="646466"/>
                          </a:solidFill>
                          <a:effectLst/>
                        </a:rPr>
                        <a:t>495</a:t>
                      </a:r>
                    </a:p>
                  </a:txBody>
                  <a:tcPr anchor="ctr"/>
                </a:tc>
                <a:extLst>
                  <a:ext uri="{0D108BD9-81ED-4DB2-BD59-A6C34878D82A}">
                    <a16:rowId xmlns:a16="http://schemas.microsoft.com/office/drawing/2014/main" val="10003"/>
                  </a:ext>
                </a:extLst>
              </a:tr>
              <a:tr h="439075">
                <a:tc>
                  <a:txBody>
                    <a:bodyPr/>
                    <a:lstStyle/>
                    <a:p>
                      <a:pPr algn="ctr"/>
                      <a:endParaRPr lang="da-DK" dirty="0">
                        <a:solidFill>
                          <a:srgbClr val="646466"/>
                        </a:solidFill>
                        <a:effectLst/>
                      </a:endParaRPr>
                    </a:p>
                  </a:txBody>
                  <a:tcPr anchor="ctr"/>
                </a:tc>
                <a:tc>
                  <a:txBody>
                    <a:bodyPr/>
                    <a:lstStyle/>
                    <a:p>
                      <a:pPr algn="ctr"/>
                      <a:endParaRPr lang="da-DK" dirty="0">
                        <a:solidFill>
                          <a:srgbClr val="646466"/>
                        </a:solidFill>
                        <a:effectLst/>
                      </a:endParaRPr>
                    </a:p>
                  </a:txBody>
                  <a:tcPr anchor="ctr"/>
                </a:tc>
                <a:extLst>
                  <a:ext uri="{0D108BD9-81ED-4DB2-BD59-A6C34878D82A}">
                    <a16:rowId xmlns:a16="http://schemas.microsoft.com/office/drawing/2014/main" val="10004"/>
                  </a:ext>
                </a:extLst>
              </a:tr>
              <a:tr h="439075">
                <a:tc>
                  <a:txBody>
                    <a:bodyPr/>
                    <a:lstStyle/>
                    <a:p>
                      <a:pPr marL="0" lvl="0" indent="0" rtl="0">
                        <a:spcBef>
                          <a:spcPts val="0"/>
                        </a:spcBef>
                        <a:spcAft>
                          <a:spcPts val="0"/>
                        </a:spcAft>
                        <a:buNone/>
                      </a:pPr>
                      <a:endParaRPr dirty="0"/>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5"/>
                  </a:ext>
                </a:extLst>
              </a:tr>
              <a:tr h="439075">
                <a:tc>
                  <a:txBody>
                    <a:bodyPr/>
                    <a:lstStyle/>
                    <a:p>
                      <a:pPr marL="0" lvl="0" indent="0" rtl="0">
                        <a:spcBef>
                          <a:spcPts val="0"/>
                        </a:spcBef>
                        <a:spcAft>
                          <a:spcPts val="0"/>
                        </a:spcAft>
                        <a:buNone/>
                      </a:pPr>
                      <a:endParaRPr dirty="0"/>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6"/>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7"/>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dirty="0"/>
                    </a:p>
                  </a:txBody>
                  <a:tcPr marL="91425" marR="91425" marT="91425" marB="91425"/>
                </a:tc>
                <a:extLst>
                  <a:ext uri="{0D108BD9-81ED-4DB2-BD59-A6C34878D82A}">
                    <a16:rowId xmlns:a16="http://schemas.microsoft.com/office/drawing/2014/main" val="1000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2. What gives us more sales? Try on trials with 3 or 5 pairs of glasses?</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 Sale difference between try on trials with 3 and 5 pairs of glasses.</a:t>
            </a:r>
            <a:endParaRPr sz="2400" b="1"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da-DK" sz="900" dirty="0">
                <a:latin typeface="Courier New"/>
                <a:ea typeface="Courier New"/>
                <a:cs typeface="Courier New"/>
                <a:sym typeface="Courier New"/>
              </a:rPr>
              <a:t>-- SQL </a:t>
            </a:r>
            <a:r>
              <a:rPr lang="da-DK" sz="900" dirty="0" err="1">
                <a:latin typeface="Courier New"/>
                <a:ea typeface="Courier New"/>
                <a:cs typeface="Courier New"/>
                <a:sym typeface="Courier New"/>
              </a:rPr>
              <a:t>query</a:t>
            </a:r>
            <a:endParaRPr sz="900" dirty="0">
              <a:latin typeface="Courier New"/>
              <a:ea typeface="Courier New"/>
              <a:cs typeface="Courier New"/>
              <a:sym typeface="Courier New"/>
            </a:endParaRPr>
          </a:p>
          <a:p>
            <a:r>
              <a:rPr lang="da-DK" sz="900" b="0" dirty="0">
                <a:solidFill>
                  <a:schemeClr val="tx1"/>
                </a:solidFill>
                <a:effectLst/>
                <a:latin typeface="Courier New" panose="02070309020205020404" pitchFamily="49" charset="0"/>
                <a:cs typeface="Courier New" panose="02070309020205020404" pitchFamily="49" charset="0"/>
              </a:rPr>
              <a:t>WITH </a:t>
            </a:r>
            <a:r>
              <a:rPr lang="da-DK" sz="900" b="0" dirty="0" err="1">
                <a:solidFill>
                  <a:schemeClr val="tx1"/>
                </a:solidFill>
                <a:effectLst/>
                <a:latin typeface="Courier New" panose="02070309020205020404" pitchFamily="49" charset="0"/>
                <a:cs typeface="Courier New" panose="02070309020205020404" pitchFamily="49" charset="0"/>
              </a:rPr>
              <a:t>base_table</a:t>
            </a:r>
            <a:r>
              <a:rPr lang="da-DK" sz="900" b="0" dirty="0">
                <a:solidFill>
                  <a:schemeClr val="tx1"/>
                </a:solidFill>
                <a:effectLst/>
                <a:latin typeface="Courier New" panose="02070309020205020404" pitchFamily="49" charset="0"/>
                <a:cs typeface="Courier New" panose="02070309020205020404" pitchFamily="49" charset="0"/>
              </a:rPr>
              <a:t> AS (</a:t>
            </a:r>
          </a:p>
          <a:p>
            <a:r>
              <a:rPr lang="da-DK" sz="900" b="0" dirty="0">
                <a:solidFill>
                  <a:schemeClr val="tx1"/>
                </a:solidFill>
                <a:effectLst/>
                <a:latin typeface="Courier New" panose="02070309020205020404" pitchFamily="49" charset="0"/>
                <a:cs typeface="Courier New" panose="02070309020205020404" pitchFamily="49" charset="0"/>
              </a:rPr>
              <a:t>SELECT DISTINCT </a:t>
            </a:r>
            <a:r>
              <a:rPr lang="da-DK" sz="900" b="0" dirty="0" err="1">
                <a:solidFill>
                  <a:schemeClr val="tx1"/>
                </a:solidFill>
                <a:effectLst/>
                <a:latin typeface="Courier New" panose="02070309020205020404" pitchFamily="49" charset="0"/>
                <a:cs typeface="Courier New" panose="02070309020205020404" pitchFamily="49" charset="0"/>
              </a:rPr>
              <a:t>q.user_id</a:t>
            </a:r>
            <a:r>
              <a:rPr lang="da-DK" sz="900" b="0" dirty="0">
                <a:solidFill>
                  <a:schemeClr val="tx1"/>
                </a:solidFill>
                <a:effectLst/>
                <a:latin typeface="Courier New" panose="02070309020205020404" pitchFamily="49" charset="0"/>
                <a:cs typeface="Courier New" panose="02070309020205020404" pitchFamily="49" charset="0"/>
              </a:rPr>
              <a:t>, </a:t>
            </a:r>
            <a:r>
              <a:rPr lang="da-DK" sz="900" b="0" dirty="0" err="1">
                <a:solidFill>
                  <a:schemeClr val="tx1"/>
                </a:solidFill>
                <a:effectLst/>
                <a:latin typeface="Courier New" panose="02070309020205020404" pitchFamily="49" charset="0"/>
                <a:cs typeface="Courier New" panose="02070309020205020404" pitchFamily="49" charset="0"/>
              </a:rPr>
              <a:t>h.user_id</a:t>
            </a:r>
            <a:r>
              <a:rPr lang="da-DK" sz="900" b="0" dirty="0">
                <a:solidFill>
                  <a:schemeClr val="tx1"/>
                </a:solidFill>
                <a:effectLst/>
                <a:latin typeface="Courier New" panose="02070309020205020404" pitchFamily="49" charset="0"/>
                <a:cs typeface="Courier New" panose="02070309020205020404" pitchFamily="49" charset="0"/>
              </a:rPr>
              <a:t> IS NOT NULL AS '</a:t>
            </a:r>
            <a:r>
              <a:rPr lang="da-DK" sz="900" b="0" dirty="0" err="1">
                <a:solidFill>
                  <a:schemeClr val="tx1"/>
                </a:solidFill>
                <a:effectLst/>
                <a:latin typeface="Courier New" panose="02070309020205020404" pitchFamily="49" charset="0"/>
                <a:cs typeface="Courier New" panose="02070309020205020404" pitchFamily="49" charset="0"/>
              </a:rPr>
              <a:t>is_home_try_on</a:t>
            </a:r>
            <a:r>
              <a:rPr lang="da-DK" sz="900" b="0" dirty="0">
                <a:solidFill>
                  <a:schemeClr val="tx1"/>
                </a:solidFill>
                <a:effectLst/>
                <a:latin typeface="Courier New" panose="02070309020205020404" pitchFamily="49" charset="0"/>
                <a:cs typeface="Courier New" panose="02070309020205020404" pitchFamily="49" charset="0"/>
              </a:rPr>
              <a:t>', </a:t>
            </a:r>
            <a:r>
              <a:rPr lang="da-DK" sz="900" b="0" dirty="0" err="1">
                <a:solidFill>
                  <a:schemeClr val="tx1"/>
                </a:solidFill>
                <a:effectLst/>
                <a:latin typeface="Courier New" panose="02070309020205020404" pitchFamily="49" charset="0"/>
                <a:cs typeface="Courier New" panose="02070309020205020404" pitchFamily="49" charset="0"/>
              </a:rPr>
              <a:t>h.number_of_pairs</a:t>
            </a:r>
            <a:r>
              <a:rPr lang="da-DK" sz="900" b="0" dirty="0">
                <a:solidFill>
                  <a:schemeClr val="tx1"/>
                </a:solidFill>
                <a:effectLst/>
                <a:latin typeface="Courier New" panose="02070309020205020404" pitchFamily="49" charset="0"/>
                <a:cs typeface="Courier New" panose="02070309020205020404" pitchFamily="49" charset="0"/>
              </a:rPr>
              <a:t> AS '</a:t>
            </a:r>
            <a:r>
              <a:rPr lang="da-DK" sz="900" b="0" dirty="0" err="1">
                <a:solidFill>
                  <a:schemeClr val="tx1"/>
                </a:solidFill>
                <a:effectLst/>
                <a:latin typeface="Courier New" panose="02070309020205020404" pitchFamily="49" charset="0"/>
                <a:cs typeface="Courier New" panose="02070309020205020404" pitchFamily="49" charset="0"/>
              </a:rPr>
              <a:t>AB_variant</a:t>
            </a:r>
            <a:r>
              <a:rPr lang="da-DK" sz="900" b="0" dirty="0">
                <a:solidFill>
                  <a:schemeClr val="tx1"/>
                </a:solidFill>
                <a:effectLst/>
                <a:latin typeface="Courier New" panose="02070309020205020404" pitchFamily="49" charset="0"/>
                <a:cs typeface="Courier New" panose="02070309020205020404" pitchFamily="49" charset="0"/>
              </a:rPr>
              <a:t>', </a:t>
            </a:r>
            <a:r>
              <a:rPr lang="da-DK" sz="900" b="0" dirty="0" err="1">
                <a:solidFill>
                  <a:schemeClr val="tx1"/>
                </a:solidFill>
                <a:effectLst/>
                <a:latin typeface="Courier New" panose="02070309020205020404" pitchFamily="49" charset="0"/>
                <a:cs typeface="Courier New" panose="02070309020205020404" pitchFamily="49" charset="0"/>
              </a:rPr>
              <a:t>p.user_id</a:t>
            </a:r>
            <a:r>
              <a:rPr lang="da-DK" sz="900" b="0" dirty="0">
                <a:solidFill>
                  <a:schemeClr val="tx1"/>
                </a:solidFill>
                <a:effectLst/>
                <a:latin typeface="Courier New" panose="02070309020205020404" pitchFamily="49" charset="0"/>
                <a:cs typeface="Courier New" panose="02070309020205020404" pitchFamily="49" charset="0"/>
              </a:rPr>
              <a:t> IS NOT NULL AS '</a:t>
            </a:r>
            <a:r>
              <a:rPr lang="da-DK" sz="900" b="0" dirty="0" err="1">
                <a:solidFill>
                  <a:schemeClr val="tx1"/>
                </a:solidFill>
                <a:effectLst/>
                <a:latin typeface="Courier New" panose="02070309020205020404" pitchFamily="49" charset="0"/>
                <a:cs typeface="Courier New" panose="02070309020205020404" pitchFamily="49" charset="0"/>
              </a:rPr>
              <a:t>is_purchase</a:t>
            </a:r>
            <a:r>
              <a:rPr lang="da-DK" sz="900" b="0" dirty="0">
                <a:solidFill>
                  <a:schemeClr val="tx1"/>
                </a:solidFill>
                <a:effectLst/>
                <a:latin typeface="Courier New" panose="02070309020205020404" pitchFamily="49" charset="0"/>
                <a:cs typeface="Courier New" panose="02070309020205020404" pitchFamily="49" charset="0"/>
              </a:rPr>
              <a:t>'</a:t>
            </a:r>
          </a:p>
          <a:p>
            <a:r>
              <a:rPr lang="da-DK" sz="900" b="0" dirty="0">
                <a:solidFill>
                  <a:schemeClr val="tx1"/>
                </a:solidFill>
                <a:effectLst/>
                <a:latin typeface="Courier New" panose="02070309020205020404" pitchFamily="49" charset="0"/>
                <a:cs typeface="Courier New" panose="02070309020205020404" pitchFamily="49" charset="0"/>
              </a:rPr>
              <a:t>FROM quiz q</a:t>
            </a:r>
          </a:p>
          <a:p>
            <a:r>
              <a:rPr lang="da-DK" sz="900" b="0" dirty="0">
                <a:solidFill>
                  <a:schemeClr val="tx1"/>
                </a:solidFill>
                <a:effectLst/>
                <a:latin typeface="Courier New" panose="02070309020205020404" pitchFamily="49" charset="0"/>
                <a:cs typeface="Courier New" panose="02070309020205020404" pitchFamily="49" charset="0"/>
              </a:rPr>
              <a:t>LEFT JOIN </a:t>
            </a:r>
            <a:r>
              <a:rPr lang="da-DK" sz="900" b="0" dirty="0" err="1">
                <a:solidFill>
                  <a:schemeClr val="tx1"/>
                </a:solidFill>
                <a:effectLst/>
                <a:latin typeface="Courier New" panose="02070309020205020404" pitchFamily="49" charset="0"/>
                <a:cs typeface="Courier New" panose="02070309020205020404" pitchFamily="49" charset="0"/>
              </a:rPr>
              <a:t>home_try_on</a:t>
            </a:r>
            <a:r>
              <a:rPr lang="da-DK" sz="900" b="0" dirty="0">
                <a:solidFill>
                  <a:schemeClr val="tx1"/>
                </a:solidFill>
                <a:effectLst/>
                <a:latin typeface="Courier New" panose="02070309020205020404" pitchFamily="49" charset="0"/>
                <a:cs typeface="Courier New" panose="02070309020205020404" pitchFamily="49" charset="0"/>
              </a:rPr>
              <a:t> h</a:t>
            </a:r>
          </a:p>
          <a:p>
            <a:r>
              <a:rPr lang="da-DK" sz="900" b="0" dirty="0">
                <a:solidFill>
                  <a:schemeClr val="tx1"/>
                </a:solidFill>
                <a:effectLst/>
                <a:latin typeface="Courier New" panose="02070309020205020404" pitchFamily="49" charset="0"/>
                <a:cs typeface="Courier New" panose="02070309020205020404" pitchFamily="49" charset="0"/>
              </a:rPr>
              <a:t>ON </a:t>
            </a:r>
            <a:r>
              <a:rPr lang="da-DK" sz="900" b="0" dirty="0" err="1">
                <a:solidFill>
                  <a:schemeClr val="tx1"/>
                </a:solidFill>
                <a:effectLst/>
                <a:latin typeface="Courier New" panose="02070309020205020404" pitchFamily="49" charset="0"/>
                <a:cs typeface="Courier New" panose="02070309020205020404" pitchFamily="49" charset="0"/>
              </a:rPr>
              <a:t>q.user_id</a:t>
            </a:r>
            <a:r>
              <a:rPr lang="da-DK" sz="900" b="0" dirty="0">
                <a:solidFill>
                  <a:schemeClr val="tx1"/>
                </a:solidFill>
                <a:effectLst/>
                <a:latin typeface="Courier New" panose="02070309020205020404" pitchFamily="49" charset="0"/>
                <a:cs typeface="Courier New" panose="02070309020205020404" pitchFamily="49" charset="0"/>
              </a:rPr>
              <a:t> = </a:t>
            </a:r>
            <a:r>
              <a:rPr lang="da-DK" sz="900" b="0" dirty="0" err="1">
                <a:solidFill>
                  <a:schemeClr val="tx1"/>
                </a:solidFill>
                <a:effectLst/>
                <a:latin typeface="Courier New" panose="02070309020205020404" pitchFamily="49" charset="0"/>
                <a:cs typeface="Courier New" panose="02070309020205020404" pitchFamily="49" charset="0"/>
              </a:rPr>
              <a:t>h.user_id</a:t>
            </a:r>
            <a:endParaRPr lang="da-DK" sz="900" b="0" dirty="0">
              <a:solidFill>
                <a:schemeClr val="tx1"/>
              </a:solidFill>
              <a:effectLst/>
              <a:latin typeface="Courier New" panose="02070309020205020404" pitchFamily="49" charset="0"/>
              <a:cs typeface="Courier New" panose="02070309020205020404" pitchFamily="49" charset="0"/>
            </a:endParaRPr>
          </a:p>
          <a:p>
            <a:r>
              <a:rPr lang="da-DK" sz="900" b="0" dirty="0">
                <a:solidFill>
                  <a:schemeClr val="tx1"/>
                </a:solidFill>
                <a:effectLst/>
                <a:latin typeface="Courier New" panose="02070309020205020404" pitchFamily="49" charset="0"/>
                <a:cs typeface="Courier New" panose="02070309020205020404" pitchFamily="49" charset="0"/>
              </a:rPr>
              <a:t>LEFT JOIN purchase p</a:t>
            </a:r>
          </a:p>
          <a:p>
            <a:r>
              <a:rPr lang="da-DK" sz="900" b="0" dirty="0">
                <a:solidFill>
                  <a:schemeClr val="tx1"/>
                </a:solidFill>
                <a:effectLst/>
                <a:latin typeface="Courier New" panose="02070309020205020404" pitchFamily="49" charset="0"/>
                <a:cs typeface="Courier New" panose="02070309020205020404" pitchFamily="49" charset="0"/>
              </a:rPr>
              <a:t>ON </a:t>
            </a:r>
            <a:r>
              <a:rPr lang="da-DK" sz="900" b="0" dirty="0" err="1">
                <a:solidFill>
                  <a:schemeClr val="tx1"/>
                </a:solidFill>
                <a:effectLst/>
                <a:latin typeface="Courier New" panose="02070309020205020404" pitchFamily="49" charset="0"/>
                <a:cs typeface="Courier New" panose="02070309020205020404" pitchFamily="49" charset="0"/>
              </a:rPr>
              <a:t>p.user_id</a:t>
            </a:r>
            <a:r>
              <a:rPr lang="da-DK" sz="900" b="0" dirty="0">
                <a:solidFill>
                  <a:schemeClr val="tx1"/>
                </a:solidFill>
                <a:effectLst/>
                <a:latin typeface="Courier New" panose="02070309020205020404" pitchFamily="49" charset="0"/>
                <a:cs typeface="Courier New" panose="02070309020205020404" pitchFamily="49" charset="0"/>
              </a:rPr>
              <a:t> = </a:t>
            </a:r>
            <a:r>
              <a:rPr lang="da-DK" sz="900" b="0" dirty="0" err="1">
                <a:solidFill>
                  <a:schemeClr val="tx1"/>
                </a:solidFill>
                <a:effectLst/>
                <a:latin typeface="Courier New" panose="02070309020205020404" pitchFamily="49" charset="0"/>
                <a:cs typeface="Courier New" panose="02070309020205020404" pitchFamily="49" charset="0"/>
              </a:rPr>
              <a:t>q.user_id</a:t>
            </a:r>
            <a:endParaRPr lang="da-DK" sz="900" b="0" dirty="0">
              <a:solidFill>
                <a:schemeClr val="tx1"/>
              </a:solidFill>
              <a:effectLst/>
              <a:latin typeface="Courier New" panose="02070309020205020404" pitchFamily="49" charset="0"/>
              <a:cs typeface="Courier New" panose="02070309020205020404" pitchFamily="49" charset="0"/>
            </a:endParaRPr>
          </a:p>
          <a:p>
            <a:r>
              <a:rPr lang="da-DK" sz="900" b="0" dirty="0">
                <a:solidFill>
                  <a:schemeClr val="tx1"/>
                </a:solidFill>
                <a:effectLst/>
                <a:latin typeface="Courier New" panose="02070309020205020404" pitchFamily="49" charset="0"/>
                <a:cs typeface="Courier New" panose="02070309020205020404" pitchFamily="49" charset="0"/>
              </a:rPr>
              <a:t>)</a:t>
            </a:r>
          </a:p>
          <a:p>
            <a:r>
              <a:rPr lang="da-DK" sz="900" b="0" dirty="0">
                <a:solidFill>
                  <a:schemeClr val="tx1"/>
                </a:solidFill>
                <a:effectLst/>
                <a:latin typeface="Courier New" panose="02070309020205020404" pitchFamily="49" charset="0"/>
                <a:cs typeface="Courier New" panose="02070309020205020404" pitchFamily="49" charset="0"/>
              </a:rPr>
              <a:t>SELECT </a:t>
            </a:r>
            <a:r>
              <a:rPr lang="da-DK" sz="900" b="0" dirty="0" err="1">
                <a:solidFill>
                  <a:schemeClr val="tx1"/>
                </a:solidFill>
                <a:effectLst/>
                <a:latin typeface="Courier New" panose="02070309020205020404" pitchFamily="49" charset="0"/>
                <a:cs typeface="Courier New" panose="02070309020205020404" pitchFamily="49" charset="0"/>
              </a:rPr>
              <a:t>AB_variant</a:t>
            </a:r>
            <a:r>
              <a:rPr lang="da-DK" sz="900" b="0" dirty="0">
                <a:solidFill>
                  <a:schemeClr val="tx1"/>
                </a:solidFill>
                <a:effectLst/>
                <a:latin typeface="Courier New" panose="02070309020205020404" pitchFamily="49" charset="0"/>
                <a:cs typeface="Courier New" panose="02070309020205020404" pitchFamily="49" charset="0"/>
              </a:rPr>
              <a:t>,</a:t>
            </a:r>
          </a:p>
          <a:p>
            <a:r>
              <a:rPr lang="da-DK" sz="900" b="0" dirty="0">
                <a:solidFill>
                  <a:schemeClr val="tx1"/>
                </a:solidFill>
                <a:effectLst/>
                <a:latin typeface="Courier New" panose="02070309020205020404" pitchFamily="49" charset="0"/>
                <a:cs typeface="Courier New" panose="02070309020205020404" pitchFamily="49" charset="0"/>
              </a:rPr>
              <a:t>SUM(CASE WHEN </a:t>
            </a:r>
            <a:r>
              <a:rPr lang="da-DK" sz="900" b="0" dirty="0" err="1">
                <a:solidFill>
                  <a:schemeClr val="tx1"/>
                </a:solidFill>
                <a:effectLst/>
                <a:latin typeface="Courier New" panose="02070309020205020404" pitchFamily="49" charset="0"/>
                <a:cs typeface="Courier New" panose="02070309020205020404" pitchFamily="49" charset="0"/>
              </a:rPr>
              <a:t>is_home_try_on</a:t>
            </a:r>
            <a:r>
              <a:rPr lang="da-DK" sz="900" b="0" dirty="0">
                <a:solidFill>
                  <a:schemeClr val="tx1"/>
                </a:solidFill>
                <a:effectLst/>
                <a:latin typeface="Courier New" panose="02070309020205020404" pitchFamily="49" charset="0"/>
                <a:cs typeface="Courier New" panose="02070309020205020404" pitchFamily="49" charset="0"/>
              </a:rPr>
              <a:t> = 1</a:t>
            </a:r>
          </a:p>
          <a:p>
            <a:r>
              <a:rPr lang="da-DK" sz="900" b="0" dirty="0">
                <a:solidFill>
                  <a:schemeClr val="tx1"/>
                </a:solidFill>
                <a:effectLst/>
                <a:latin typeface="Courier New" panose="02070309020205020404" pitchFamily="49" charset="0"/>
                <a:cs typeface="Courier New" panose="02070309020205020404" pitchFamily="49" charset="0"/>
              </a:rPr>
              <a:t>THEN 1</a:t>
            </a:r>
          </a:p>
          <a:p>
            <a:r>
              <a:rPr lang="da-DK" sz="900" b="0" dirty="0">
                <a:solidFill>
                  <a:schemeClr val="tx1"/>
                </a:solidFill>
                <a:effectLst/>
                <a:latin typeface="Courier New" panose="02070309020205020404" pitchFamily="49" charset="0"/>
                <a:cs typeface="Courier New" panose="02070309020205020404" pitchFamily="49" charset="0"/>
              </a:rPr>
              <a:t>ELSE 0</a:t>
            </a:r>
          </a:p>
          <a:p>
            <a:r>
              <a:rPr lang="da-DK" sz="900" b="0" dirty="0">
                <a:solidFill>
                  <a:schemeClr val="tx1"/>
                </a:solidFill>
                <a:effectLst/>
                <a:latin typeface="Courier New" panose="02070309020205020404" pitchFamily="49" charset="0"/>
                <a:cs typeface="Courier New" panose="02070309020205020404" pitchFamily="49" charset="0"/>
              </a:rPr>
              <a:t>END) '</a:t>
            </a:r>
            <a:r>
              <a:rPr lang="da-DK" sz="900" b="0" dirty="0" err="1">
                <a:solidFill>
                  <a:schemeClr val="tx1"/>
                </a:solidFill>
                <a:effectLst/>
                <a:latin typeface="Courier New" panose="02070309020205020404" pitchFamily="49" charset="0"/>
                <a:cs typeface="Courier New" panose="02070309020205020404" pitchFamily="49" charset="0"/>
              </a:rPr>
              <a:t>home_trial</a:t>
            </a:r>
            <a:r>
              <a:rPr lang="da-DK" sz="900" b="0" dirty="0">
                <a:solidFill>
                  <a:schemeClr val="tx1"/>
                </a:solidFill>
                <a:effectLst/>
                <a:latin typeface="Courier New" panose="02070309020205020404" pitchFamily="49" charset="0"/>
                <a:cs typeface="Courier New" panose="02070309020205020404" pitchFamily="49" charset="0"/>
              </a:rPr>
              <a:t>',</a:t>
            </a:r>
          </a:p>
          <a:p>
            <a:r>
              <a:rPr lang="da-DK" sz="900" b="0" dirty="0">
                <a:solidFill>
                  <a:schemeClr val="tx1"/>
                </a:solidFill>
                <a:effectLst/>
                <a:latin typeface="Courier New" panose="02070309020205020404" pitchFamily="49" charset="0"/>
                <a:cs typeface="Courier New" panose="02070309020205020404" pitchFamily="49" charset="0"/>
              </a:rPr>
              <a:t>SUM(CASE WHEN </a:t>
            </a:r>
            <a:r>
              <a:rPr lang="da-DK" sz="900" b="0" dirty="0" err="1">
                <a:solidFill>
                  <a:schemeClr val="tx1"/>
                </a:solidFill>
                <a:effectLst/>
                <a:latin typeface="Courier New" panose="02070309020205020404" pitchFamily="49" charset="0"/>
                <a:cs typeface="Courier New" panose="02070309020205020404" pitchFamily="49" charset="0"/>
              </a:rPr>
              <a:t>is_purchase</a:t>
            </a:r>
            <a:r>
              <a:rPr lang="da-DK" sz="900" b="0" dirty="0">
                <a:solidFill>
                  <a:schemeClr val="tx1"/>
                </a:solidFill>
                <a:effectLst/>
                <a:latin typeface="Courier New" panose="02070309020205020404" pitchFamily="49" charset="0"/>
                <a:cs typeface="Courier New" panose="02070309020205020404" pitchFamily="49" charset="0"/>
              </a:rPr>
              <a:t> = 1</a:t>
            </a:r>
          </a:p>
          <a:p>
            <a:r>
              <a:rPr lang="da-DK" sz="900" b="0" dirty="0">
                <a:solidFill>
                  <a:schemeClr val="tx1"/>
                </a:solidFill>
                <a:effectLst/>
                <a:latin typeface="Courier New" panose="02070309020205020404" pitchFamily="49" charset="0"/>
                <a:cs typeface="Courier New" panose="02070309020205020404" pitchFamily="49" charset="0"/>
              </a:rPr>
              <a:t>THEN 1</a:t>
            </a:r>
          </a:p>
          <a:p>
            <a:r>
              <a:rPr lang="da-DK" sz="900" b="0" dirty="0">
                <a:solidFill>
                  <a:schemeClr val="tx1"/>
                </a:solidFill>
                <a:effectLst/>
                <a:latin typeface="Courier New" panose="02070309020205020404" pitchFamily="49" charset="0"/>
                <a:cs typeface="Courier New" panose="02070309020205020404" pitchFamily="49" charset="0"/>
              </a:rPr>
              <a:t>ELSE 0</a:t>
            </a:r>
          </a:p>
          <a:p>
            <a:r>
              <a:rPr lang="da-DK" sz="900" b="0" dirty="0">
                <a:solidFill>
                  <a:schemeClr val="tx1"/>
                </a:solidFill>
                <a:effectLst/>
                <a:latin typeface="Courier New" panose="02070309020205020404" pitchFamily="49" charset="0"/>
                <a:cs typeface="Courier New" panose="02070309020205020404" pitchFamily="49" charset="0"/>
              </a:rPr>
              <a:t>END) 'purchase'</a:t>
            </a:r>
          </a:p>
          <a:p>
            <a:r>
              <a:rPr lang="da-DK" sz="900" b="0" dirty="0">
                <a:solidFill>
                  <a:schemeClr val="tx1"/>
                </a:solidFill>
                <a:effectLst/>
                <a:latin typeface="Courier New" panose="02070309020205020404" pitchFamily="49" charset="0"/>
                <a:cs typeface="Courier New" panose="02070309020205020404" pitchFamily="49" charset="0"/>
              </a:rPr>
              <a:t>FROM </a:t>
            </a:r>
            <a:r>
              <a:rPr lang="da-DK" sz="900" b="0" dirty="0" err="1">
                <a:solidFill>
                  <a:schemeClr val="tx1"/>
                </a:solidFill>
                <a:effectLst/>
                <a:latin typeface="Courier New" panose="02070309020205020404" pitchFamily="49" charset="0"/>
                <a:cs typeface="Courier New" panose="02070309020205020404" pitchFamily="49" charset="0"/>
              </a:rPr>
              <a:t>base_table</a:t>
            </a:r>
            <a:endParaRPr lang="da-DK" sz="900" b="0" dirty="0">
              <a:solidFill>
                <a:schemeClr val="tx1"/>
              </a:solidFill>
              <a:effectLst/>
              <a:latin typeface="Courier New" panose="02070309020205020404" pitchFamily="49" charset="0"/>
              <a:cs typeface="Courier New" panose="02070309020205020404" pitchFamily="49" charset="0"/>
            </a:endParaRPr>
          </a:p>
          <a:p>
            <a:r>
              <a:rPr lang="da-DK" sz="900" b="0" dirty="0">
                <a:solidFill>
                  <a:schemeClr val="tx1"/>
                </a:solidFill>
                <a:effectLst/>
                <a:latin typeface="Courier New" panose="02070309020205020404" pitchFamily="49" charset="0"/>
                <a:cs typeface="Courier New" panose="02070309020205020404" pitchFamily="49" charset="0"/>
              </a:rPr>
              <a:t>GROUP BY </a:t>
            </a:r>
            <a:r>
              <a:rPr lang="da-DK" sz="900" b="0" dirty="0" err="1">
                <a:solidFill>
                  <a:schemeClr val="tx1"/>
                </a:solidFill>
                <a:effectLst/>
                <a:latin typeface="Courier New" panose="02070309020205020404" pitchFamily="49" charset="0"/>
                <a:cs typeface="Courier New" panose="02070309020205020404" pitchFamily="49" charset="0"/>
              </a:rPr>
              <a:t>AB_variant</a:t>
            </a:r>
            <a:endParaRPr lang="da-DK" sz="900" b="0" dirty="0">
              <a:solidFill>
                <a:schemeClr val="tx1"/>
              </a:solidFill>
              <a:effectLst/>
              <a:latin typeface="Courier New" panose="02070309020205020404" pitchFamily="49" charset="0"/>
              <a:cs typeface="Courier New" panose="02070309020205020404" pitchFamily="49" charset="0"/>
            </a:endParaRPr>
          </a:p>
          <a:p>
            <a:r>
              <a:rPr lang="da-DK" sz="900" b="0" dirty="0">
                <a:solidFill>
                  <a:schemeClr val="tx1"/>
                </a:solidFill>
                <a:effectLst/>
                <a:latin typeface="Courier New" panose="02070309020205020404" pitchFamily="49" charset="0"/>
                <a:cs typeface="Courier New" panose="02070309020205020404" pitchFamily="49" charset="0"/>
              </a:rPr>
              <a:t>HAVING </a:t>
            </a:r>
            <a:r>
              <a:rPr lang="da-DK" sz="900" b="0" dirty="0" err="1">
                <a:solidFill>
                  <a:schemeClr val="tx1"/>
                </a:solidFill>
                <a:effectLst/>
                <a:latin typeface="Courier New" panose="02070309020205020404" pitchFamily="49" charset="0"/>
                <a:cs typeface="Courier New" panose="02070309020205020404" pitchFamily="49" charset="0"/>
              </a:rPr>
              <a:t>home_trial</a:t>
            </a:r>
            <a:r>
              <a:rPr lang="da-DK" sz="900" b="0" dirty="0">
                <a:solidFill>
                  <a:schemeClr val="tx1"/>
                </a:solidFill>
                <a:effectLst/>
                <a:latin typeface="Courier New" panose="02070309020205020404" pitchFamily="49" charset="0"/>
                <a:cs typeface="Courier New" panose="02070309020205020404" pitchFamily="49" charset="0"/>
              </a:rPr>
              <a:t> &gt; 0;</a:t>
            </a:r>
          </a:p>
          <a:p>
            <a:pPr marL="0" lvl="0" indent="0" rtl="0">
              <a:spcBef>
                <a:spcPts val="0"/>
              </a:spcBef>
              <a:spcAft>
                <a:spcPts val="0"/>
              </a:spcAft>
              <a:buNone/>
            </a:pPr>
            <a:endParaRPr sz="900" dirty="0">
              <a:solidFill>
                <a:schemeClr val="tx1"/>
              </a:solidFill>
              <a:latin typeface="Courier New" panose="02070309020205020404" pitchFamily="49" charset="0"/>
              <a:ea typeface="Courier New"/>
              <a:cs typeface="Courier New" panose="02070309020205020404" pitchFamily="49" charset="0"/>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da-DK" sz="1200" dirty="0" err="1">
                <a:latin typeface="Roboto"/>
                <a:ea typeface="Roboto"/>
                <a:cs typeface="Roboto"/>
                <a:sym typeface="Roboto"/>
              </a:rPr>
              <a:t>We</a:t>
            </a:r>
            <a:r>
              <a:rPr lang="da-DK" sz="1200" dirty="0">
                <a:latin typeface="Roboto"/>
                <a:ea typeface="Roboto"/>
                <a:cs typeface="Roboto"/>
                <a:sym typeface="Roboto"/>
              </a:rPr>
              <a:t> </a:t>
            </a:r>
            <a:r>
              <a:rPr lang="da-DK" sz="1200" dirty="0" err="1">
                <a:latin typeface="Roboto"/>
                <a:ea typeface="Roboto"/>
                <a:cs typeface="Roboto"/>
                <a:sym typeface="Roboto"/>
              </a:rPr>
              <a:t>write</a:t>
            </a:r>
            <a:r>
              <a:rPr lang="da-DK" sz="1200" dirty="0">
                <a:latin typeface="Roboto"/>
                <a:ea typeface="Roboto"/>
                <a:cs typeface="Roboto"/>
                <a:sym typeface="Roboto"/>
              </a:rPr>
              <a:t> the SQL </a:t>
            </a:r>
            <a:r>
              <a:rPr lang="da-DK" sz="1200" dirty="0" err="1">
                <a:latin typeface="Roboto"/>
                <a:ea typeface="Roboto"/>
                <a:cs typeface="Roboto"/>
                <a:sym typeface="Roboto"/>
              </a:rPr>
              <a:t>query</a:t>
            </a:r>
            <a:r>
              <a:rPr lang="da-DK" sz="1200" dirty="0">
                <a:latin typeface="Roboto"/>
                <a:ea typeface="Roboto"/>
                <a:cs typeface="Roboto"/>
                <a:sym typeface="Roboto"/>
              </a:rPr>
              <a:t> </a:t>
            </a:r>
            <a:r>
              <a:rPr lang="da-DK" sz="1200" dirty="0" err="1">
                <a:latin typeface="Roboto"/>
                <a:ea typeface="Roboto"/>
                <a:cs typeface="Roboto"/>
                <a:sym typeface="Roboto"/>
              </a:rPr>
              <a:t>seen</a:t>
            </a:r>
            <a:r>
              <a:rPr lang="da-DK" sz="1200" dirty="0">
                <a:latin typeface="Roboto"/>
                <a:ea typeface="Roboto"/>
                <a:cs typeface="Roboto"/>
                <a:sym typeface="Roboto"/>
              </a:rPr>
              <a:t> on the right. So </a:t>
            </a:r>
            <a:r>
              <a:rPr lang="da-DK" sz="1200" dirty="0" err="1">
                <a:latin typeface="Roboto"/>
                <a:ea typeface="Roboto"/>
                <a:cs typeface="Roboto"/>
                <a:sym typeface="Roboto"/>
              </a:rPr>
              <a:t>we</a:t>
            </a:r>
            <a:r>
              <a:rPr lang="da-DK" sz="1200" dirty="0">
                <a:latin typeface="Roboto"/>
                <a:ea typeface="Roboto"/>
                <a:cs typeface="Roboto"/>
                <a:sym typeface="Roboto"/>
              </a:rPr>
              <a:t> </a:t>
            </a:r>
            <a:r>
              <a:rPr lang="da-DK" sz="1200" dirty="0" err="1">
                <a:latin typeface="Roboto"/>
                <a:ea typeface="Roboto"/>
                <a:cs typeface="Roboto"/>
                <a:sym typeface="Roboto"/>
              </a:rPr>
              <a:t>can</a:t>
            </a:r>
            <a:r>
              <a:rPr lang="da-DK" sz="1200" dirty="0">
                <a:latin typeface="Roboto"/>
                <a:ea typeface="Roboto"/>
                <a:cs typeface="Roboto"/>
                <a:sym typeface="Roboto"/>
              </a:rPr>
              <a:t> </a:t>
            </a:r>
            <a:r>
              <a:rPr lang="da-DK" sz="1200" dirty="0" err="1">
                <a:latin typeface="Roboto"/>
                <a:ea typeface="Roboto"/>
                <a:cs typeface="Roboto"/>
                <a:sym typeface="Roboto"/>
              </a:rPr>
              <a:t>see</a:t>
            </a:r>
            <a:r>
              <a:rPr lang="da-DK" sz="1200" dirty="0">
                <a:latin typeface="Roboto"/>
                <a:ea typeface="Roboto"/>
                <a:cs typeface="Roboto"/>
                <a:sym typeface="Roboto"/>
              </a:rPr>
              <a:t> the </a:t>
            </a:r>
            <a:r>
              <a:rPr lang="da-DK" sz="1200" dirty="0" err="1">
                <a:latin typeface="Roboto"/>
                <a:ea typeface="Roboto"/>
                <a:cs typeface="Roboto"/>
                <a:sym typeface="Roboto"/>
              </a:rPr>
              <a:t>following</a:t>
            </a:r>
            <a:r>
              <a:rPr lang="da-DK" sz="1200" dirty="0">
                <a:latin typeface="Roboto"/>
                <a:ea typeface="Roboto"/>
                <a:cs typeface="Roboto"/>
                <a:sym typeface="Roboto"/>
              </a:rPr>
              <a:t> in the output of </a:t>
            </a:r>
            <a:r>
              <a:rPr lang="da-DK" sz="1200" dirty="0" err="1">
                <a:latin typeface="Roboto"/>
                <a:ea typeface="Roboto"/>
                <a:cs typeface="Roboto"/>
                <a:sym typeface="Roboto"/>
              </a:rPr>
              <a:t>our</a:t>
            </a:r>
            <a:r>
              <a:rPr lang="da-DK" sz="1200" dirty="0">
                <a:latin typeface="Roboto"/>
                <a:ea typeface="Roboto"/>
                <a:cs typeface="Roboto"/>
                <a:sym typeface="Roboto"/>
              </a:rPr>
              <a:t> SQL </a:t>
            </a:r>
            <a:r>
              <a:rPr lang="da-DK" sz="1200" dirty="0" err="1">
                <a:latin typeface="Roboto"/>
                <a:ea typeface="Roboto"/>
                <a:cs typeface="Roboto"/>
                <a:sym typeface="Roboto"/>
              </a:rPr>
              <a:t>query</a:t>
            </a:r>
            <a:r>
              <a:rPr lang="da-DK" sz="1200" dirty="0">
                <a:latin typeface="Roboto"/>
                <a:ea typeface="Roboto"/>
                <a:cs typeface="Roboto"/>
                <a:sym typeface="Roboto"/>
              </a:rPr>
              <a:t>:</a:t>
            </a:r>
          </a:p>
          <a:p>
            <a:pPr marL="228600" lvl="0" indent="-228600" rtl="0">
              <a:lnSpc>
                <a:spcPct val="115000"/>
              </a:lnSpc>
              <a:spcBef>
                <a:spcPts val="0"/>
              </a:spcBef>
              <a:spcAft>
                <a:spcPts val="0"/>
              </a:spcAft>
              <a:buClr>
                <a:schemeClr val="dk1"/>
              </a:buClr>
              <a:buSzPts val="1100"/>
              <a:buFont typeface="Arial"/>
              <a:buAutoNum type="arabicPeriod"/>
            </a:pPr>
            <a:r>
              <a:rPr lang="da-DK" sz="1200" dirty="0" err="1">
                <a:latin typeface="Roboto"/>
                <a:ea typeface="Roboto"/>
                <a:cs typeface="Roboto"/>
                <a:sym typeface="Roboto"/>
              </a:rPr>
              <a:t>We</a:t>
            </a:r>
            <a:r>
              <a:rPr lang="da-DK" sz="1200" dirty="0">
                <a:latin typeface="Roboto"/>
                <a:ea typeface="Roboto"/>
                <a:cs typeface="Roboto"/>
                <a:sym typeface="Roboto"/>
              </a:rPr>
              <a:t> </a:t>
            </a:r>
            <a:r>
              <a:rPr lang="da-DK" sz="1200" dirty="0" err="1">
                <a:latin typeface="Roboto"/>
                <a:ea typeface="Roboto"/>
                <a:cs typeface="Roboto"/>
                <a:sym typeface="Roboto"/>
              </a:rPr>
              <a:t>want</a:t>
            </a:r>
            <a:r>
              <a:rPr lang="da-DK" sz="1200" dirty="0">
                <a:latin typeface="Roboto"/>
                <a:ea typeface="Roboto"/>
                <a:cs typeface="Roboto"/>
                <a:sym typeface="Roboto"/>
              </a:rPr>
              <a:t> to </a:t>
            </a:r>
            <a:r>
              <a:rPr lang="da-DK" sz="1200" dirty="0" err="1">
                <a:latin typeface="Roboto"/>
                <a:ea typeface="Roboto"/>
                <a:cs typeface="Roboto"/>
                <a:sym typeface="Roboto"/>
              </a:rPr>
              <a:t>see</a:t>
            </a:r>
            <a:r>
              <a:rPr lang="da-DK" sz="1200" dirty="0">
                <a:latin typeface="Roboto"/>
                <a:ea typeface="Roboto"/>
                <a:cs typeface="Roboto"/>
                <a:sym typeface="Roboto"/>
              </a:rPr>
              <a:t> the types of </a:t>
            </a:r>
            <a:r>
              <a:rPr lang="da-DK" sz="1200" dirty="0" err="1">
                <a:latin typeface="Roboto"/>
                <a:ea typeface="Roboto"/>
                <a:cs typeface="Roboto"/>
                <a:sym typeface="Roboto"/>
              </a:rPr>
              <a:t>trials</a:t>
            </a:r>
            <a:r>
              <a:rPr lang="da-DK" sz="1200" dirty="0">
                <a:latin typeface="Roboto"/>
                <a:ea typeface="Roboto"/>
                <a:cs typeface="Roboto"/>
                <a:sym typeface="Roboto"/>
              </a:rPr>
              <a:t> </a:t>
            </a:r>
            <a:r>
              <a:rPr lang="da-DK" sz="1200" dirty="0" err="1">
                <a:latin typeface="Roboto"/>
                <a:ea typeface="Roboto"/>
                <a:cs typeface="Roboto"/>
                <a:sym typeface="Roboto"/>
              </a:rPr>
              <a:t>we</a:t>
            </a:r>
            <a:r>
              <a:rPr lang="da-DK" sz="1200" dirty="0">
                <a:latin typeface="Roboto"/>
                <a:ea typeface="Roboto"/>
                <a:cs typeface="Roboto"/>
                <a:sym typeface="Roboto"/>
              </a:rPr>
              <a:t> offer.</a:t>
            </a:r>
          </a:p>
          <a:p>
            <a:pPr marL="228600" lvl="0" indent="-228600" rtl="0">
              <a:lnSpc>
                <a:spcPct val="115000"/>
              </a:lnSpc>
              <a:spcBef>
                <a:spcPts val="0"/>
              </a:spcBef>
              <a:spcAft>
                <a:spcPts val="0"/>
              </a:spcAft>
              <a:buClr>
                <a:schemeClr val="dk1"/>
              </a:buClr>
              <a:buSzPts val="1100"/>
              <a:buFont typeface="Arial"/>
              <a:buAutoNum type="arabicPeriod"/>
            </a:pPr>
            <a:r>
              <a:rPr lang="da-DK" sz="1200" dirty="0" err="1">
                <a:latin typeface="Roboto"/>
                <a:ea typeface="Roboto"/>
                <a:cs typeface="Roboto"/>
                <a:sym typeface="Roboto"/>
              </a:rPr>
              <a:t>We</a:t>
            </a:r>
            <a:r>
              <a:rPr lang="da-DK" sz="1200" dirty="0">
                <a:latin typeface="Roboto"/>
                <a:ea typeface="Roboto"/>
                <a:cs typeface="Roboto"/>
                <a:sym typeface="Roboto"/>
              </a:rPr>
              <a:t> </a:t>
            </a:r>
            <a:r>
              <a:rPr lang="da-DK" sz="1200" dirty="0" err="1">
                <a:latin typeface="Roboto"/>
                <a:ea typeface="Roboto"/>
                <a:cs typeface="Roboto"/>
                <a:sym typeface="Roboto"/>
              </a:rPr>
              <a:t>want</a:t>
            </a:r>
            <a:r>
              <a:rPr lang="da-DK" sz="1200" dirty="0">
                <a:latin typeface="Roboto"/>
                <a:ea typeface="Roboto"/>
                <a:cs typeface="Roboto"/>
                <a:sym typeface="Roboto"/>
              </a:rPr>
              <a:t> to </a:t>
            </a:r>
            <a:r>
              <a:rPr lang="da-DK" sz="1200" dirty="0" err="1">
                <a:latin typeface="Roboto"/>
                <a:ea typeface="Roboto"/>
                <a:cs typeface="Roboto"/>
                <a:sym typeface="Roboto"/>
              </a:rPr>
              <a:t>see</a:t>
            </a:r>
            <a:r>
              <a:rPr lang="da-DK" sz="1200" dirty="0">
                <a:latin typeface="Roboto"/>
                <a:ea typeface="Roboto"/>
                <a:cs typeface="Roboto"/>
                <a:sym typeface="Roboto"/>
              </a:rPr>
              <a:t> the </a:t>
            </a:r>
            <a:r>
              <a:rPr lang="da-DK" sz="1200" dirty="0" err="1">
                <a:latin typeface="Roboto"/>
                <a:ea typeface="Roboto"/>
                <a:cs typeface="Roboto"/>
                <a:sym typeface="Roboto"/>
              </a:rPr>
              <a:t>number</a:t>
            </a:r>
            <a:r>
              <a:rPr lang="da-DK" sz="1200" dirty="0">
                <a:latin typeface="Roboto"/>
                <a:ea typeface="Roboto"/>
                <a:cs typeface="Roboto"/>
                <a:sym typeface="Roboto"/>
              </a:rPr>
              <a:t> of </a:t>
            </a:r>
            <a:r>
              <a:rPr lang="da-DK" sz="1200" dirty="0" err="1">
                <a:latin typeface="Roboto"/>
                <a:ea typeface="Roboto"/>
                <a:cs typeface="Roboto"/>
                <a:sym typeface="Roboto"/>
              </a:rPr>
              <a:t>customers</a:t>
            </a:r>
            <a:r>
              <a:rPr lang="da-DK" sz="1200" dirty="0">
                <a:latin typeface="Roboto"/>
                <a:ea typeface="Roboto"/>
                <a:cs typeface="Roboto"/>
                <a:sym typeface="Roboto"/>
              </a:rPr>
              <a:t> </a:t>
            </a:r>
            <a:r>
              <a:rPr lang="da-DK" sz="1200" dirty="0" err="1">
                <a:latin typeface="Roboto"/>
                <a:ea typeface="Roboto"/>
                <a:cs typeface="Roboto"/>
                <a:sym typeface="Roboto"/>
              </a:rPr>
              <a:t>who</a:t>
            </a:r>
            <a:r>
              <a:rPr lang="da-DK" sz="1200" dirty="0">
                <a:latin typeface="Roboto"/>
                <a:ea typeface="Roboto"/>
                <a:cs typeface="Roboto"/>
                <a:sym typeface="Roboto"/>
              </a:rPr>
              <a:t> </a:t>
            </a:r>
            <a:r>
              <a:rPr lang="da-DK" sz="1200" dirty="0" err="1">
                <a:latin typeface="Roboto"/>
                <a:ea typeface="Roboto"/>
                <a:cs typeface="Roboto"/>
                <a:sym typeface="Roboto"/>
              </a:rPr>
              <a:t>oped</a:t>
            </a:r>
            <a:r>
              <a:rPr lang="da-DK" sz="1200" dirty="0">
                <a:latin typeface="Roboto"/>
                <a:ea typeface="Roboto"/>
                <a:cs typeface="Roboto"/>
                <a:sym typeface="Roboto"/>
              </a:rPr>
              <a:t> for </a:t>
            </a:r>
            <a:r>
              <a:rPr lang="da-DK" sz="1200" dirty="0" err="1">
                <a:latin typeface="Roboto"/>
                <a:ea typeface="Roboto"/>
                <a:cs typeface="Roboto"/>
                <a:sym typeface="Roboto"/>
              </a:rPr>
              <a:t>our</a:t>
            </a:r>
            <a:r>
              <a:rPr lang="da-DK" sz="1200" dirty="0">
                <a:latin typeface="Roboto"/>
                <a:ea typeface="Roboto"/>
                <a:cs typeface="Roboto"/>
                <a:sym typeface="Roboto"/>
              </a:rPr>
              <a:t> </a:t>
            </a:r>
            <a:r>
              <a:rPr lang="da-DK" sz="1200" dirty="0" err="1">
                <a:latin typeface="Roboto"/>
                <a:ea typeface="Roboto"/>
                <a:cs typeface="Roboto"/>
                <a:sym typeface="Roboto"/>
              </a:rPr>
              <a:t>trial</a:t>
            </a:r>
            <a:r>
              <a:rPr lang="da-DK" sz="1200" dirty="0">
                <a:latin typeface="Roboto"/>
                <a:ea typeface="Roboto"/>
                <a:cs typeface="Roboto"/>
                <a:sym typeface="Roboto"/>
              </a:rPr>
              <a:t>.</a:t>
            </a:r>
          </a:p>
          <a:p>
            <a:pPr marL="228600" lvl="0" indent="-228600" rtl="0">
              <a:lnSpc>
                <a:spcPct val="115000"/>
              </a:lnSpc>
              <a:spcBef>
                <a:spcPts val="0"/>
              </a:spcBef>
              <a:spcAft>
                <a:spcPts val="0"/>
              </a:spcAft>
              <a:buClr>
                <a:schemeClr val="dk1"/>
              </a:buClr>
              <a:buSzPts val="1100"/>
              <a:buFont typeface="Arial"/>
              <a:buAutoNum type="arabicPeriod"/>
            </a:pPr>
            <a:r>
              <a:rPr lang="da-DK" sz="1200" dirty="0" err="1">
                <a:latin typeface="Roboto"/>
                <a:ea typeface="Roboto"/>
                <a:cs typeface="Roboto"/>
                <a:sym typeface="Roboto"/>
              </a:rPr>
              <a:t>We</a:t>
            </a:r>
            <a:r>
              <a:rPr lang="da-DK" sz="1200" dirty="0">
                <a:latin typeface="Roboto"/>
                <a:ea typeface="Roboto"/>
                <a:cs typeface="Roboto"/>
                <a:sym typeface="Roboto"/>
              </a:rPr>
              <a:t> </a:t>
            </a:r>
            <a:r>
              <a:rPr lang="da-DK" sz="1200" dirty="0" err="1">
                <a:latin typeface="Roboto"/>
                <a:ea typeface="Roboto"/>
                <a:cs typeface="Roboto"/>
                <a:sym typeface="Roboto"/>
              </a:rPr>
              <a:t>want</a:t>
            </a:r>
            <a:r>
              <a:rPr lang="da-DK" sz="1200" dirty="0">
                <a:latin typeface="Roboto"/>
                <a:ea typeface="Roboto"/>
                <a:cs typeface="Roboto"/>
                <a:sym typeface="Roboto"/>
              </a:rPr>
              <a:t> to </a:t>
            </a:r>
            <a:r>
              <a:rPr lang="da-DK" sz="1200" dirty="0" err="1">
                <a:latin typeface="Roboto"/>
                <a:ea typeface="Roboto"/>
                <a:cs typeface="Roboto"/>
                <a:sym typeface="Roboto"/>
              </a:rPr>
              <a:t>see</a:t>
            </a:r>
            <a:r>
              <a:rPr lang="da-DK" sz="1200" dirty="0">
                <a:latin typeface="Roboto"/>
                <a:ea typeface="Roboto"/>
                <a:cs typeface="Roboto"/>
                <a:sym typeface="Roboto"/>
              </a:rPr>
              <a:t> the purchase </a:t>
            </a:r>
            <a:r>
              <a:rPr lang="da-DK" sz="1200" dirty="0" err="1">
                <a:latin typeface="Roboto"/>
                <a:ea typeface="Roboto"/>
                <a:cs typeface="Roboto"/>
                <a:sym typeface="Roboto"/>
              </a:rPr>
              <a:t>amount</a:t>
            </a:r>
            <a:r>
              <a:rPr lang="da-DK" sz="1200" dirty="0">
                <a:latin typeface="Roboto"/>
                <a:ea typeface="Roboto"/>
                <a:cs typeface="Roboto"/>
                <a:sym typeface="Roboto"/>
              </a:rPr>
              <a:t> for </a:t>
            </a:r>
            <a:r>
              <a:rPr lang="da-DK" sz="1200" dirty="0" err="1">
                <a:latin typeface="Roboto"/>
                <a:ea typeface="Roboto"/>
                <a:cs typeface="Roboto"/>
                <a:sym typeface="Roboto"/>
              </a:rPr>
              <a:t>each</a:t>
            </a:r>
            <a:r>
              <a:rPr lang="da-DK" sz="1200" dirty="0">
                <a:latin typeface="Roboto"/>
                <a:ea typeface="Roboto"/>
                <a:cs typeface="Roboto"/>
                <a:sym typeface="Roboto"/>
              </a:rPr>
              <a:t> type of </a:t>
            </a:r>
            <a:r>
              <a:rPr lang="da-DK" sz="1200" dirty="0" err="1">
                <a:latin typeface="Roboto"/>
                <a:ea typeface="Roboto"/>
                <a:cs typeface="Roboto"/>
                <a:sym typeface="Roboto"/>
              </a:rPr>
              <a:t>trial</a:t>
            </a:r>
            <a:r>
              <a:rPr lang="da-DK" sz="1200" dirty="0">
                <a:latin typeface="Roboto"/>
                <a:ea typeface="Roboto"/>
                <a:cs typeface="Roboto"/>
                <a:sym typeface="Roboto"/>
              </a:rPr>
              <a:t>.</a:t>
            </a: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dirty="0">
                <a:latin typeface="Roboto"/>
                <a:ea typeface="Roboto"/>
                <a:cs typeface="Roboto"/>
                <a:sym typeface="Roboto"/>
              </a:rPr>
              <a:t>We do this by making a temporary table. Selecting the desired </a:t>
            </a:r>
            <a:r>
              <a:rPr lang="en" sz="1200" dirty="0" err="1">
                <a:latin typeface="Roboto"/>
                <a:ea typeface="Roboto"/>
                <a:cs typeface="Roboto"/>
                <a:sym typeface="Roboto"/>
              </a:rPr>
              <a:t>colums</a:t>
            </a:r>
            <a:r>
              <a:rPr lang="en" sz="1200" dirty="0">
                <a:latin typeface="Roboto"/>
                <a:ea typeface="Roboto"/>
                <a:cs typeface="Roboto"/>
                <a:sym typeface="Roboto"/>
              </a:rPr>
              <a:t>. Then we join together multiple tables so we can see the data in one place and read a more specific result.</a:t>
            </a: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2287279610"/>
              </p:ext>
            </p:extLst>
          </p:nvPr>
        </p:nvGraphicFramePr>
        <p:xfrm>
          <a:off x="177975" y="3189000"/>
          <a:ext cx="4920900" cy="1758700"/>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gridCol w="1868700">
                  <a:extLst>
                    <a:ext uri="{9D8B030D-6E8A-4147-A177-3AD203B41FA5}">
                      <a16:colId xmlns:a16="http://schemas.microsoft.com/office/drawing/2014/main" val="20001"/>
                    </a:ext>
                  </a:extLst>
                </a:gridCol>
                <a:gridCol w="1592850">
                  <a:extLst>
                    <a:ext uri="{9D8B030D-6E8A-4147-A177-3AD203B41FA5}">
                      <a16:colId xmlns:a16="http://schemas.microsoft.com/office/drawing/2014/main" val="20002"/>
                    </a:ext>
                  </a:extLst>
                </a:gridCol>
              </a:tblGrid>
              <a:tr h="416800">
                <a:tc>
                  <a:txBody>
                    <a:bodyPr/>
                    <a:lstStyle/>
                    <a:p>
                      <a:pPr marL="0" lvl="0" indent="0" algn="ctr" rtl="0">
                        <a:spcBef>
                          <a:spcPts val="0"/>
                        </a:spcBef>
                        <a:spcAft>
                          <a:spcPts val="0"/>
                        </a:spcAft>
                        <a:buNone/>
                      </a:pPr>
                      <a:r>
                        <a:rPr lang="en" sz="1000" b="1" dirty="0" err="1">
                          <a:solidFill>
                            <a:srgbClr val="FFFFFF"/>
                          </a:solidFill>
                        </a:rPr>
                        <a:t>AB_variant</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da-DK" sz="1000" b="1" dirty="0">
                          <a:solidFill>
                            <a:srgbClr val="FFFFFF"/>
                          </a:solidFill>
                        </a:rPr>
                        <a:t>h</a:t>
                      </a:r>
                      <a:r>
                        <a:rPr lang="en" sz="1000" b="1" dirty="0" err="1">
                          <a:solidFill>
                            <a:srgbClr val="FFFFFF"/>
                          </a:solidFill>
                        </a:rPr>
                        <a:t>ome_trial</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 sz="1000" b="1" dirty="0">
                          <a:solidFill>
                            <a:srgbClr val="FFFFFF"/>
                          </a:solidFill>
                        </a:rPr>
                        <a:t>purchase</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algn="ctr"/>
                      <a:r>
                        <a:rPr lang="da-DK" dirty="0">
                          <a:solidFill>
                            <a:srgbClr val="646466"/>
                          </a:solidFill>
                          <a:effectLst/>
                        </a:rPr>
                        <a:t>3 pairs</a:t>
                      </a:r>
                    </a:p>
                  </a:txBody>
                  <a:tcPr anchor="ctr"/>
                </a:tc>
                <a:tc>
                  <a:txBody>
                    <a:bodyPr/>
                    <a:lstStyle/>
                    <a:p>
                      <a:pPr algn="ctr"/>
                      <a:r>
                        <a:rPr lang="da-DK" dirty="0">
                          <a:solidFill>
                            <a:srgbClr val="646466"/>
                          </a:solidFill>
                          <a:effectLst/>
                        </a:rPr>
                        <a:t>379</a:t>
                      </a:r>
                    </a:p>
                  </a:txBody>
                  <a:tcPr anchor="ctr"/>
                </a:tc>
                <a:tc>
                  <a:txBody>
                    <a:bodyPr/>
                    <a:lstStyle/>
                    <a:p>
                      <a:pPr algn="ctr"/>
                      <a:r>
                        <a:rPr lang="da-DK">
                          <a:solidFill>
                            <a:srgbClr val="646466"/>
                          </a:solidFill>
                          <a:effectLst/>
                        </a:rPr>
                        <a:t>201</a:t>
                      </a:r>
                    </a:p>
                  </a:txBody>
                  <a:tcPr anchor="ctr"/>
                </a:tc>
                <a:extLst>
                  <a:ext uri="{0D108BD9-81ED-4DB2-BD59-A6C34878D82A}">
                    <a16:rowId xmlns:a16="http://schemas.microsoft.com/office/drawing/2014/main" val="10001"/>
                  </a:ext>
                </a:extLst>
              </a:tr>
              <a:tr h="335475">
                <a:tc>
                  <a:txBody>
                    <a:bodyPr/>
                    <a:lstStyle/>
                    <a:p>
                      <a:pPr algn="ctr"/>
                      <a:r>
                        <a:rPr lang="da-DK" dirty="0">
                          <a:solidFill>
                            <a:srgbClr val="646466"/>
                          </a:solidFill>
                          <a:effectLst/>
                        </a:rPr>
                        <a:t>5 pairs</a:t>
                      </a:r>
                    </a:p>
                  </a:txBody>
                  <a:tcPr anchor="ctr"/>
                </a:tc>
                <a:tc>
                  <a:txBody>
                    <a:bodyPr/>
                    <a:lstStyle/>
                    <a:p>
                      <a:pPr algn="ctr"/>
                      <a:r>
                        <a:rPr lang="da-DK" dirty="0">
                          <a:solidFill>
                            <a:srgbClr val="646466"/>
                          </a:solidFill>
                          <a:effectLst/>
                        </a:rPr>
                        <a:t>371</a:t>
                      </a:r>
                    </a:p>
                  </a:txBody>
                  <a:tcPr anchor="ctr"/>
                </a:tc>
                <a:tc>
                  <a:txBody>
                    <a:bodyPr/>
                    <a:lstStyle/>
                    <a:p>
                      <a:pPr algn="ctr"/>
                      <a:r>
                        <a:rPr lang="da-DK" dirty="0">
                          <a:solidFill>
                            <a:srgbClr val="646466"/>
                          </a:solidFill>
                          <a:effectLst/>
                        </a:rPr>
                        <a:t>294</a:t>
                      </a:r>
                    </a:p>
                  </a:txBody>
                  <a:tcPr anchor="ctr"/>
                </a:tc>
                <a:extLst>
                  <a:ext uri="{0D108BD9-81ED-4DB2-BD59-A6C34878D82A}">
                    <a16:rowId xmlns:a16="http://schemas.microsoft.com/office/drawing/2014/main" val="10002"/>
                  </a:ext>
                </a:extLst>
              </a:tr>
              <a:tr h="335475">
                <a:tc>
                  <a:txBody>
                    <a:bodyPr/>
                    <a:lstStyle/>
                    <a:p>
                      <a:pPr algn="ctr"/>
                      <a:endParaRPr lang="da-DK" dirty="0">
                        <a:solidFill>
                          <a:srgbClr val="646466"/>
                        </a:solidFill>
                        <a:effectLst/>
                      </a:endParaRPr>
                    </a:p>
                  </a:txBody>
                  <a:tcPr anchor="ctr"/>
                </a:tc>
                <a:tc>
                  <a:txBody>
                    <a:bodyPr/>
                    <a:lstStyle/>
                    <a:p>
                      <a:pPr algn="ctr"/>
                      <a:endParaRPr lang="da-DK" dirty="0">
                        <a:solidFill>
                          <a:srgbClr val="646466"/>
                        </a:solidFill>
                        <a:effectLst/>
                      </a:endParaRPr>
                    </a:p>
                  </a:txBody>
                  <a:tcPr anchor="ctr"/>
                </a:tc>
                <a:tc>
                  <a:txBody>
                    <a:bodyPr/>
                    <a:lstStyle/>
                    <a:p>
                      <a:pPr algn="ctr"/>
                      <a:endParaRPr lang="da-DK" dirty="0">
                        <a:solidFill>
                          <a:srgbClr val="646466"/>
                        </a:solidFill>
                        <a:effectLst/>
                      </a:endParaRPr>
                    </a:p>
                  </a:txBody>
                  <a:tcPr anchor="ctr"/>
                </a:tc>
                <a:extLst>
                  <a:ext uri="{0D108BD9-81ED-4DB2-BD59-A6C34878D82A}">
                    <a16:rowId xmlns:a16="http://schemas.microsoft.com/office/drawing/2014/main" val="10003"/>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dirty="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3. How far did customers get in our survey and why?</a:t>
            </a:r>
            <a:endParaRPr dirty="0"/>
          </a:p>
        </p:txBody>
      </p:sp>
    </p:spTree>
    <p:extLst>
      <p:ext uri="{BB962C8B-B14F-4D97-AF65-F5344CB8AC3E}">
        <p14:creationId xmlns:p14="http://schemas.microsoft.com/office/powerpoint/2010/main" val="2898384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 How far did customers get in our survey and why?</a:t>
            </a:r>
          </a:p>
        </p:txBody>
      </p:sp>
      <p:sp>
        <p:nvSpPr>
          <p:cNvPr id="316" name="Shape 316"/>
          <p:cNvSpPr txBox="1"/>
          <p:nvPr/>
        </p:nvSpPr>
        <p:spPr>
          <a:xfrm>
            <a:off x="177975" y="1201325"/>
            <a:ext cx="8520600" cy="179249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100" dirty="0">
                <a:latin typeface="Roboto"/>
                <a:ea typeface="Roboto"/>
                <a:cs typeface="Roboto"/>
                <a:sym typeface="Roboto"/>
              </a:rPr>
              <a:t>We </a:t>
            </a:r>
            <a:r>
              <a:rPr lang="en-US" sz="1100" dirty="0">
                <a:latin typeface="Roboto"/>
                <a:ea typeface="Roboto"/>
                <a:cs typeface="Roboto"/>
                <a:sym typeface="Roboto"/>
              </a:rPr>
              <a:t>wanted to find out where users lost interest in our survey so we can adjust our quiz if needed. </a:t>
            </a:r>
          </a:p>
          <a:p>
            <a:pPr marL="457200" lvl="0" indent="-304800" rtl="0">
              <a:lnSpc>
                <a:spcPct val="115000"/>
              </a:lnSpc>
              <a:spcBef>
                <a:spcPts val="0"/>
              </a:spcBef>
              <a:spcAft>
                <a:spcPts val="0"/>
              </a:spcAft>
              <a:buSzPts val="1200"/>
              <a:buFont typeface="Roboto"/>
              <a:buChar char="●"/>
            </a:pPr>
            <a:r>
              <a:rPr lang="en-US" sz="1100" dirty="0">
                <a:latin typeface="Roboto"/>
                <a:ea typeface="Roboto"/>
                <a:cs typeface="Roboto"/>
                <a:sym typeface="Roboto"/>
              </a:rPr>
              <a:t>We made a SQL query where we looked at the following: </a:t>
            </a:r>
          </a:p>
          <a:p>
            <a:pPr marL="457200" lvl="0" indent="-304800" rtl="0">
              <a:lnSpc>
                <a:spcPct val="115000"/>
              </a:lnSpc>
              <a:spcBef>
                <a:spcPts val="0"/>
              </a:spcBef>
              <a:spcAft>
                <a:spcPts val="0"/>
              </a:spcAft>
              <a:buSzPts val="1200"/>
              <a:buFont typeface="Roboto"/>
              <a:buChar char="●"/>
            </a:pPr>
            <a:r>
              <a:rPr lang="en-US" sz="1100" dirty="0">
                <a:latin typeface="Roboto"/>
                <a:ea typeface="Roboto"/>
                <a:cs typeface="Roboto"/>
                <a:sym typeface="Roboto"/>
              </a:rPr>
              <a:t>question asked, </a:t>
            </a:r>
            <a:r>
              <a:rPr lang="en-US" sz="1100" dirty="0" err="1">
                <a:latin typeface="Roboto"/>
                <a:ea typeface="Roboto"/>
                <a:cs typeface="Roboto"/>
                <a:sym typeface="Roboto"/>
              </a:rPr>
              <a:t>user_id</a:t>
            </a:r>
            <a:r>
              <a:rPr lang="en-US" sz="1100" dirty="0">
                <a:latin typeface="Roboto"/>
                <a:ea typeface="Roboto"/>
                <a:cs typeface="Roboto"/>
                <a:sym typeface="Roboto"/>
              </a:rPr>
              <a:t>, response, the amount of people who answered the question and at last the </a:t>
            </a:r>
            <a:r>
              <a:rPr lang="en-US" sz="1100" dirty="0" err="1">
                <a:latin typeface="Roboto"/>
                <a:ea typeface="Roboto"/>
                <a:cs typeface="Roboto"/>
                <a:sym typeface="Roboto"/>
              </a:rPr>
              <a:t>procent</a:t>
            </a:r>
            <a:r>
              <a:rPr lang="en-US" sz="1100" dirty="0">
                <a:latin typeface="Roboto"/>
                <a:ea typeface="Roboto"/>
                <a:cs typeface="Roboto"/>
                <a:sym typeface="Roboto"/>
              </a:rPr>
              <a:t> of people compared to who started the quiz. That answered each part of the survey.</a:t>
            </a:r>
          </a:p>
          <a:p>
            <a:pPr marL="457200" lvl="0" indent="-304800" rtl="0">
              <a:lnSpc>
                <a:spcPct val="115000"/>
              </a:lnSpc>
              <a:spcBef>
                <a:spcPts val="0"/>
              </a:spcBef>
              <a:spcAft>
                <a:spcPts val="0"/>
              </a:spcAft>
              <a:buSzPts val="1200"/>
              <a:buFont typeface="Roboto"/>
              <a:buChar char="●"/>
            </a:pPr>
            <a:r>
              <a:rPr lang="en-US" sz="1100" dirty="0">
                <a:latin typeface="Roboto"/>
                <a:ea typeface="Roboto"/>
                <a:cs typeface="Roboto"/>
                <a:sym typeface="Roboto"/>
              </a:rPr>
              <a:t>As seen in the table below. People lost a lot of interest on question 3 and question 5. This might be because people don’t know what shapes they like. </a:t>
            </a:r>
          </a:p>
          <a:p>
            <a:pPr marL="457200" lvl="0" indent="-304800" rtl="0">
              <a:lnSpc>
                <a:spcPct val="115000"/>
              </a:lnSpc>
              <a:spcBef>
                <a:spcPts val="0"/>
              </a:spcBef>
              <a:spcAft>
                <a:spcPts val="0"/>
              </a:spcAft>
              <a:buSzPts val="1200"/>
              <a:buFont typeface="Roboto"/>
              <a:buChar char="●"/>
            </a:pPr>
            <a:r>
              <a:rPr lang="en-US" sz="1100" dirty="0">
                <a:latin typeface="Roboto"/>
                <a:ea typeface="Roboto"/>
                <a:cs typeface="Roboto"/>
                <a:sym typeface="Roboto"/>
              </a:rPr>
              <a:t>The people that quit on question 5. Might be people who are sensitive about their eyesight. Since their vision might have worsened when they had their last eye exam and don’t feel comfortable sharing this.</a:t>
            </a:r>
          </a:p>
          <a:p>
            <a:pPr marL="0" lvl="0" indent="0" rtl="0">
              <a:lnSpc>
                <a:spcPct val="115000"/>
              </a:lnSpc>
              <a:spcBef>
                <a:spcPts val="0"/>
              </a:spcBef>
              <a:spcAft>
                <a:spcPts val="0"/>
              </a:spcAft>
              <a:buClr>
                <a:schemeClr val="dk1"/>
              </a:buClr>
              <a:buSzPts val="1100"/>
              <a:buFont typeface="Arial"/>
              <a:buNone/>
            </a:pPr>
            <a:endParaRPr lang="en-US" sz="1100" dirty="0">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47444227"/>
              </p:ext>
            </p:extLst>
          </p:nvPr>
        </p:nvGraphicFramePr>
        <p:xfrm>
          <a:off x="177975" y="2993825"/>
          <a:ext cx="8520600" cy="2049825"/>
        </p:xfrm>
        <a:graphic>
          <a:graphicData uri="http://schemas.openxmlformats.org/drawingml/2006/table">
            <a:tbl>
              <a:tblPr>
                <a:noFill/>
                <a:tableStyleId>{8628B589-4659-4227-9C68-565DD4A46BFE}</a:tableStyleId>
              </a:tblPr>
              <a:tblGrid>
                <a:gridCol w="2062801">
                  <a:extLst>
                    <a:ext uri="{9D8B030D-6E8A-4147-A177-3AD203B41FA5}">
                      <a16:colId xmlns:a16="http://schemas.microsoft.com/office/drawing/2014/main" val="20000"/>
                    </a:ext>
                  </a:extLst>
                </a:gridCol>
                <a:gridCol w="2571742">
                  <a:extLst>
                    <a:ext uri="{9D8B030D-6E8A-4147-A177-3AD203B41FA5}">
                      <a16:colId xmlns:a16="http://schemas.microsoft.com/office/drawing/2014/main" val="20001"/>
                    </a:ext>
                  </a:extLst>
                </a:gridCol>
                <a:gridCol w="1009930">
                  <a:extLst>
                    <a:ext uri="{9D8B030D-6E8A-4147-A177-3AD203B41FA5}">
                      <a16:colId xmlns:a16="http://schemas.microsoft.com/office/drawing/2014/main" val="20002"/>
                    </a:ext>
                  </a:extLst>
                </a:gridCol>
                <a:gridCol w="1286954">
                  <a:extLst>
                    <a:ext uri="{9D8B030D-6E8A-4147-A177-3AD203B41FA5}">
                      <a16:colId xmlns:a16="http://schemas.microsoft.com/office/drawing/2014/main" val="20003"/>
                    </a:ext>
                  </a:extLst>
                </a:gridCol>
                <a:gridCol w="1589173">
                  <a:extLst>
                    <a:ext uri="{9D8B030D-6E8A-4147-A177-3AD203B41FA5}">
                      <a16:colId xmlns:a16="http://schemas.microsoft.com/office/drawing/2014/main" val="529088813"/>
                    </a:ext>
                  </a:extLst>
                </a:gridCol>
              </a:tblGrid>
              <a:tr h="407950">
                <a:tc>
                  <a:txBody>
                    <a:bodyPr/>
                    <a:lstStyle/>
                    <a:p>
                      <a:pPr marL="0" lvl="0" indent="0" algn="ctr" rtl="0">
                        <a:spcBef>
                          <a:spcPts val="0"/>
                        </a:spcBef>
                        <a:spcAft>
                          <a:spcPts val="0"/>
                        </a:spcAft>
                        <a:buNone/>
                      </a:pPr>
                      <a:r>
                        <a:rPr lang="en" sz="1000" b="1" dirty="0">
                          <a:solidFill>
                            <a:srgbClr val="FFFFFF"/>
                          </a:solidFill>
                        </a:rPr>
                        <a:t>question</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da-DK" sz="1000" b="1" dirty="0" err="1">
                          <a:solidFill>
                            <a:srgbClr val="FFFFFF"/>
                          </a:solidFill>
                        </a:rPr>
                        <a:t>user_id</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 sz="1000" b="1" dirty="0">
                          <a:solidFill>
                            <a:srgbClr val="FFFFFF"/>
                          </a:solidFill>
                        </a:rPr>
                        <a:t>response</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 sz="1000" b="1" dirty="0">
                          <a:solidFill>
                            <a:srgbClr val="FFFFFF"/>
                          </a:solidFill>
                        </a:rPr>
                        <a:t>COUNT(question)</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da-DK" sz="1000" b="1" dirty="0">
                          <a:solidFill>
                            <a:srgbClr val="FFFFFF"/>
                          </a:solidFill>
                        </a:rPr>
                        <a:t>% of </a:t>
                      </a:r>
                      <a:r>
                        <a:rPr lang="da-DK" sz="1000" b="1" dirty="0" err="1">
                          <a:solidFill>
                            <a:srgbClr val="FFFFFF"/>
                          </a:solidFill>
                        </a:rPr>
                        <a:t>answers</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algn="l" fontAlgn="b"/>
                      <a:r>
                        <a:rPr lang="da-DK" sz="1050" b="0" i="0" u="none" strike="noStrike" dirty="0">
                          <a:solidFill>
                            <a:srgbClr val="646466"/>
                          </a:solidFill>
                          <a:effectLst/>
                          <a:latin typeface="Arial" panose="020B0604020202020204" pitchFamily="34" charset="0"/>
                          <a:cs typeface="Arial" panose="020B0604020202020204" pitchFamily="34" charset="0"/>
                        </a:rPr>
                        <a:t>1. </a:t>
                      </a:r>
                      <a:r>
                        <a:rPr lang="da-DK" sz="1050" b="0" i="0" u="none" strike="noStrike" dirty="0" err="1">
                          <a:solidFill>
                            <a:srgbClr val="646466"/>
                          </a:solidFill>
                          <a:effectLst/>
                          <a:latin typeface="Arial" panose="020B0604020202020204" pitchFamily="34" charset="0"/>
                          <a:cs typeface="Arial" panose="020B0604020202020204" pitchFamily="34" charset="0"/>
                        </a:rPr>
                        <a:t>What</a:t>
                      </a:r>
                      <a:r>
                        <a:rPr lang="da-DK" sz="1050" b="0" i="0" u="none" strike="noStrike" dirty="0">
                          <a:solidFill>
                            <a:srgbClr val="646466"/>
                          </a:solidFill>
                          <a:effectLst/>
                          <a:latin typeface="Arial" panose="020B0604020202020204" pitchFamily="34" charset="0"/>
                          <a:cs typeface="Arial" panose="020B0604020202020204" pitchFamily="34" charset="0"/>
                        </a:rPr>
                        <a:t> </a:t>
                      </a:r>
                      <a:r>
                        <a:rPr lang="da-DK" sz="1050" b="0" i="0" u="none" strike="noStrike" dirty="0" err="1">
                          <a:solidFill>
                            <a:srgbClr val="646466"/>
                          </a:solidFill>
                          <a:effectLst/>
                          <a:latin typeface="Arial" panose="020B0604020202020204" pitchFamily="34" charset="0"/>
                          <a:cs typeface="Arial" panose="020B0604020202020204" pitchFamily="34" charset="0"/>
                        </a:rPr>
                        <a:t>are</a:t>
                      </a:r>
                      <a:r>
                        <a:rPr lang="da-DK" sz="1050" b="0" i="0" u="none" strike="noStrike" dirty="0">
                          <a:solidFill>
                            <a:srgbClr val="646466"/>
                          </a:solidFill>
                          <a:effectLst/>
                          <a:latin typeface="Arial" panose="020B0604020202020204" pitchFamily="34" charset="0"/>
                          <a:cs typeface="Arial" panose="020B0604020202020204" pitchFamily="34" charset="0"/>
                        </a:rPr>
                        <a:t> </a:t>
                      </a:r>
                      <a:r>
                        <a:rPr lang="da-DK" sz="1050" b="0" i="0" u="none" strike="noStrike" dirty="0" err="1">
                          <a:solidFill>
                            <a:srgbClr val="646466"/>
                          </a:solidFill>
                          <a:effectLst/>
                          <a:latin typeface="Arial" panose="020B0604020202020204" pitchFamily="34" charset="0"/>
                          <a:cs typeface="Arial" panose="020B0604020202020204" pitchFamily="34" charset="0"/>
                        </a:rPr>
                        <a:t>you</a:t>
                      </a:r>
                      <a:r>
                        <a:rPr lang="da-DK" sz="1050" b="0" i="0" u="none" strike="noStrike" dirty="0">
                          <a:solidFill>
                            <a:srgbClr val="646466"/>
                          </a:solidFill>
                          <a:effectLst/>
                          <a:latin typeface="Arial" panose="020B0604020202020204" pitchFamily="34" charset="0"/>
                          <a:cs typeface="Arial" panose="020B0604020202020204" pitchFamily="34" charset="0"/>
                        </a:rPr>
                        <a:t> </a:t>
                      </a:r>
                      <a:r>
                        <a:rPr lang="da-DK" sz="1050" b="0" i="0" u="none" strike="noStrike" dirty="0" err="1">
                          <a:solidFill>
                            <a:srgbClr val="646466"/>
                          </a:solidFill>
                          <a:effectLst/>
                          <a:latin typeface="Arial" panose="020B0604020202020204" pitchFamily="34" charset="0"/>
                          <a:cs typeface="Arial" panose="020B0604020202020204" pitchFamily="34" charset="0"/>
                        </a:rPr>
                        <a:t>looking</a:t>
                      </a:r>
                      <a:r>
                        <a:rPr lang="da-DK" sz="1050" b="0" i="0" u="none" strike="noStrike" dirty="0">
                          <a:solidFill>
                            <a:srgbClr val="646466"/>
                          </a:solidFill>
                          <a:effectLst/>
                          <a:latin typeface="Arial" panose="020B0604020202020204" pitchFamily="34" charset="0"/>
                          <a:cs typeface="Arial" panose="020B0604020202020204" pitchFamily="34" charset="0"/>
                        </a:rPr>
                        <a:t> for?</a:t>
                      </a:r>
                    </a:p>
                  </a:txBody>
                  <a:tcPr marL="9525" marR="9525" marT="9525" marB="0" anchor="b"/>
                </a:tc>
                <a:tc>
                  <a:txBody>
                    <a:bodyPr/>
                    <a:lstStyle/>
                    <a:p>
                      <a:pPr algn="l" fontAlgn="b"/>
                      <a:r>
                        <a:rPr lang="da-DK" sz="1050" b="0" i="0" u="none" strike="noStrike" dirty="0">
                          <a:solidFill>
                            <a:srgbClr val="646466"/>
                          </a:solidFill>
                          <a:effectLst/>
                          <a:latin typeface="Arial" panose="020B0604020202020204" pitchFamily="34" charset="0"/>
                          <a:cs typeface="Arial" panose="020B0604020202020204" pitchFamily="34" charset="0"/>
                        </a:rPr>
                        <a:t>005e7f99-d48c-4fce-b605-10506c85aaf7</a:t>
                      </a:r>
                    </a:p>
                  </a:txBody>
                  <a:tcPr marL="9525" marR="9525" marT="9525" marB="0" anchor="b"/>
                </a:tc>
                <a:tc>
                  <a:txBody>
                    <a:bodyPr/>
                    <a:lstStyle/>
                    <a:p>
                      <a:pPr algn="l" fontAlgn="b"/>
                      <a:r>
                        <a:rPr lang="da-DK" sz="1050" b="0" i="0" u="none" strike="noStrike">
                          <a:solidFill>
                            <a:srgbClr val="646466"/>
                          </a:solidFill>
                          <a:effectLst/>
                          <a:latin typeface="Arial" panose="020B0604020202020204" pitchFamily="34" charset="0"/>
                          <a:cs typeface="Arial" panose="020B0604020202020204" pitchFamily="34" charset="0"/>
                        </a:rPr>
                        <a:t>Women's Styles</a:t>
                      </a:r>
                    </a:p>
                  </a:txBody>
                  <a:tcPr marL="9525" marR="9525" marT="9525" marB="0" anchor="b"/>
                </a:tc>
                <a:tc>
                  <a:txBody>
                    <a:bodyPr/>
                    <a:lstStyle/>
                    <a:p>
                      <a:pPr algn="r" fontAlgn="b"/>
                      <a:r>
                        <a:rPr lang="da-DK" sz="1050" b="0" i="0" u="none" strike="noStrike">
                          <a:solidFill>
                            <a:srgbClr val="646466"/>
                          </a:solidFill>
                          <a:effectLst/>
                          <a:latin typeface="Arial" panose="020B0604020202020204" pitchFamily="34" charset="0"/>
                          <a:cs typeface="Arial" panose="020B0604020202020204" pitchFamily="34" charset="0"/>
                        </a:rPr>
                        <a:t>500</a:t>
                      </a:r>
                    </a:p>
                  </a:txBody>
                  <a:tcPr marL="9525" marR="9525" marT="9525" marB="0" anchor="b"/>
                </a:tc>
                <a:tc>
                  <a:txBody>
                    <a:bodyPr/>
                    <a:lstStyle/>
                    <a:p>
                      <a:pPr algn="r" fontAlgn="b"/>
                      <a:r>
                        <a:rPr lang="da-DK" sz="1000" b="0" i="0" u="none" strike="noStrike">
                          <a:solidFill>
                            <a:srgbClr val="000000"/>
                          </a:solidFill>
                          <a:effectLst/>
                          <a:latin typeface="Arial" panose="020B0604020202020204" pitchFamily="34" charset="0"/>
                          <a:cs typeface="Arial" panose="020B0604020202020204" pitchFamily="34" charset="0"/>
                        </a:rPr>
                        <a:t>100%</a:t>
                      </a:r>
                    </a:p>
                  </a:txBody>
                  <a:tcPr marL="9525" marR="9525" marT="9525" marB="0" anchor="b"/>
                </a:tc>
                <a:extLst>
                  <a:ext uri="{0D108BD9-81ED-4DB2-BD59-A6C34878D82A}">
                    <a16:rowId xmlns:a16="http://schemas.microsoft.com/office/drawing/2014/main" val="10001"/>
                  </a:ext>
                </a:extLst>
              </a:tr>
              <a:tr h="328375">
                <a:tc>
                  <a:txBody>
                    <a:bodyPr/>
                    <a:lstStyle/>
                    <a:p>
                      <a:pPr algn="l" fontAlgn="b"/>
                      <a:r>
                        <a:rPr lang="da-DK" sz="1050" b="0" i="0" u="none" strike="noStrike" dirty="0">
                          <a:solidFill>
                            <a:srgbClr val="646466"/>
                          </a:solidFill>
                          <a:effectLst/>
                          <a:latin typeface="Arial" panose="020B0604020202020204" pitchFamily="34" charset="0"/>
                          <a:cs typeface="Arial" panose="020B0604020202020204" pitchFamily="34" charset="0"/>
                        </a:rPr>
                        <a:t>2. </a:t>
                      </a:r>
                      <a:r>
                        <a:rPr lang="da-DK" sz="1050" b="0" i="0" u="none" strike="noStrike" dirty="0" err="1">
                          <a:solidFill>
                            <a:srgbClr val="646466"/>
                          </a:solidFill>
                          <a:effectLst/>
                          <a:latin typeface="Arial" panose="020B0604020202020204" pitchFamily="34" charset="0"/>
                          <a:cs typeface="Arial" panose="020B0604020202020204" pitchFamily="34" charset="0"/>
                        </a:rPr>
                        <a:t>What's</a:t>
                      </a:r>
                      <a:r>
                        <a:rPr lang="da-DK" sz="1050" b="0" i="0" u="none" strike="noStrike" dirty="0">
                          <a:solidFill>
                            <a:srgbClr val="646466"/>
                          </a:solidFill>
                          <a:effectLst/>
                          <a:latin typeface="Arial" panose="020B0604020202020204" pitchFamily="34" charset="0"/>
                          <a:cs typeface="Arial" panose="020B0604020202020204" pitchFamily="34" charset="0"/>
                        </a:rPr>
                        <a:t> </a:t>
                      </a:r>
                      <a:r>
                        <a:rPr lang="da-DK" sz="1050" b="0" i="0" u="none" strike="noStrike" dirty="0" err="1">
                          <a:solidFill>
                            <a:srgbClr val="646466"/>
                          </a:solidFill>
                          <a:effectLst/>
                          <a:latin typeface="Arial" panose="020B0604020202020204" pitchFamily="34" charset="0"/>
                          <a:cs typeface="Arial" panose="020B0604020202020204" pitchFamily="34" charset="0"/>
                        </a:rPr>
                        <a:t>your</a:t>
                      </a:r>
                      <a:r>
                        <a:rPr lang="da-DK" sz="1050" b="0" i="0" u="none" strike="noStrike" dirty="0">
                          <a:solidFill>
                            <a:srgbClr val="646466"/>
                          </a:solidFill>
                          <a:effectLst/>
                          <a:latin typeface="Arial" panose="020B0604020202020204" pitchFamily="34" charset="0"/>
                          <a:cs typeface="Arial" panose="020B0604020202020204" pitchFamily="34" charset="0"/>
                        </a:rPr>
                        <a:t> fit?</a:t>
                      </a:r>
                    </a:p>
                  </a:txBody>
                  <a:tcPr marL="9525" marR="9525" marT="9525" marB="0" anchor="b"/>
                </a:tc>
                <a:tc>
                  <a:txBody>
                    <a:bodyPr/>
                    <a:lstStyle/>
                    <a:p>
                      <a:pPr algn="l" fontAlgn="b"/>
                      <a:r>
                        <a:rPr lang="da-DK" sz="1050" b="0" i="0" u="none" strike="noStrike" dirty="0">
                          <a:solidFill>
                            <a:srgbClr val="646466"/>
                          </a:solidFill>
                          <a:effectLst/>
                          <a:latin typeface="Arial" panose="020B0604020202020204" pitchFamily="34" charset="0"/>
                          <a:cs typeface="Arial" panose="020B0604020202020204" pitchFamily="34" charset="0"/>
                        </a:rPr>
                        <a:t>005e7f99-d48c-4fce-b605-10506c85aaf7</a:t>
                      </a:r>
                    </a:p>
                  </a:txBody>
                  <a:tcPr marL="9525" marR="9525" marT="9525" marB="0" anchor="b"/>
                </a:tc>
                <a:tc>
                  <a:txBody>
                    <a:bodyPr/>
                    <a:lstStyle/>
                    <a:p>
                      <a:pPr algn="l" fontAlgn="b"/>
                      <a:r>
                        <a:rPr lang="da-DK" sz="1050" b="0" i="0" u="none" strike="noStrike" dirty="0">
                          <a:solidFill>
                            <a:srgbClr val="646466"/>
                          </a:solidFill>
                          <a:effectLst/>
                          <a:latin typeface="Arial" panose="020B0604020202020204" pitchFamily="34" charset="0"/>
                          <a:cs typeface="Arial" panose="020B0604020202020204" pitchFamily="34" charset="0"/>
                        </a:rPr>
                        <a:t>Medium</a:t>
                      </a:r>
                    </a:p>
                  </a:txBody>
                  <a:tcPr marL="9525" marR="9525" marT="9525" marB="0" anchor="b"/>
                </a:tc>
                <a:tc>
                  <a:txBody>
                    <a:bodyPr/>
                    <a:lstStyle/>
                    <a:p>
                      <a:pPr algn="r" fontAlgn="b"/>
                      <a:r>
                        <a:rPr lang="da-DK" sz="1050" b="0" i="0" u="none" strike="noStrike" dirty="0">
                          <a:solidFill>
                            <a:srgbClr val="646466"/>
                          </a:solidFill>
                          <a:effectLst/>
                          <a:latin typeface="Arial" panose="020B0604020202020204" pitchFamily="34" charset="0"/>
                          <a:cs typeface="Arial" panose="020B0604020202020204" pitchFamily="34" charset="0"/>
                        </a:rPr>
                        <a:t>475</a:t>
                      </a:r>
                    </a:p>
                  </a:txBody>
                  <a:tcPr marL="9525" marR="9525" marT="9525" marB="0" anchor="b"/>
                </a:tc>
                <a:tc>
                  <a:txBody>
                    <a:bodyPr/>
                    <a:lstStyle/>
                    <a:p>
                      <a:pPr algn="r" fontAlgn="b"/>
                      <a:r>
                        <a:rPr lang="da-DK" sz="1000" b="0" i="0" u="none" strike="noStrike">
                          <a:solidFill>
                            <a:srgbClr val="000000"/>
                          </a:solidFill>
                          <a:effectLst/>
                          <a:latin typeface="Arial" panose="020B0604020202020204" pitchFamily="34" charset="0"/>
                          <a:cs typeface="Arial" panose="020B0604020202020204" pitchFamily="34" charset="0"/>
                        </a:rPr>
                        <a:t>95%</a:t>
                      </a:r>
                    </a:p>
                  </a:txBody>
                  <a:tcPr marL="9525" marR="9525" marT="9525" marB="0" anchor="b"/>
                </a:tc>
                <a:extLst>
                  <a:ext uri="{0D108BD9-81ED-4DB2-BD59-A6C34878D82A}">
                    <a16:rowId xmlns:a16="http://schemas.microsoft.com/office/drawing/2014/main" val="10002"/>
                  </a:ext>
                </a:extLst>
              </a:tr>
              <a:tr h="328375">
                <a:tc>
                  <a:txBody>
                    <a:bodyPr/>
                    <a:lstStyle/>
                    <a:p>
                      <a:pPr algn="l" fontAlgn="b"/>
                      <a:r>
                        <a:rPr lang="da-DK" sz="1050" b="0" i="0" u="none" strike="noStrike" dirty="0">
                          <a:solidFill>
                            <a:srgbClr val="646466"/>
                          </a:solidFill>
                          <a:effectLst/>
                          <a:latin typeface="Arial" panose="020B0604020202020204" pitchFamily="34" charset="0"/>
                          <a:cs typeface="Arial" panose="020B0604020202020204" pitchFamily="34" charset="0"/>
                        </a:rPr>
                        <a:t>3. </a:t>
                      </a:r>
                      <a:r>
                        <a:rPr lang="da-DK" sz="1050" b="0" i="0" u="none" strike="noStrike" dirty="0" err="1">
                          <a:solidFill>
                            <a:srgbClr val="646466"/>
                          </a:solidFill>
                          <a:effectLst/>
                          <a:latin typeface="Arial" panose="020B0604020202020204" pitchFamily="34" charset="0"/>
                          <a:cs typeface="Arial" panose="020B0604020202020204" pitchFamily="34" charset="0"/>
                        </a:rPr>
                        <a:t>Which</a:t>
                      </a:r>
                      <a:r>
                        <a:rPr lang="da-DK" sz="1050" b="0" i="0" u="none" strike="noStrike" dirty="0">
                          <a:solidFill>
                            <a:srgbClr val="646466"/>
                          </a:solidFill>
                          <a:effectLst/>
                          <a:latin typeface="Arial" panose="020B0604020202020204" pitchFamily="34" charset="0"/>
                          <a:cs typeface="Arial" panose="020B0604020202020204" pitchFamily="34" charset="0"/>
                        </a:rPr>
                        <a:t> </a:t>
                      </a:r>
                      <a:r>
                        <a:rPr lang="da-DK" sz="1050" b="0" i="0" u="none" strike="noStrike" dirty="0" err="1">
                          <a:solidFill>
                            <a:srgbClr val="646466"/>
                          </a:solidFill>
                          <a:effectLst/>
                          <a:latin typeface="Arial" panose="020B0604020202020204" pitchFamily="34" charset="0"/>
                          <a:cs typeface="Arial" panose="020B0604020202020204" pitchFamily="34" charset="0"/>
                        </a:rPr>
                        <a:t>shapes</a:t>
                      </a:r>
                      <a:r>
                        <a:rPr lang="da-DK" sz="1050" b="0" i="0" u="none" strike="noStrike" dirty="0">
                          <a:solidFill>
                            <a:srgbClr val="646466"/>
                          </a:solidFill>
                          <a:effectLst/>
                          <a:latin typeface="Arial" panose="020B0604020202020204" pitchFamily="34" charset="0"/>
                          <a:cs typeface="Arial" panose="020B0604020202020204" pitchFamily="34" charset="0"/>
                        </a:rPr>
                        <a:t> do </a:t>
                      </a:r>
                      <a:r>
                        <a:rPr lang="da-DK" sz="1050" b="0" i="0" u="none" strike="noStrike" dirty="0" err="1">
                          <a:solidFill>
                            <a:srgbClr val="646466"/>
                          </a:solidFill>
                          <a:effectLst/>
                          <a:latin typeface="Arial" panose="020B0604020202020204" pitchFamily="34" charset="0"/>
                          <a:cs typeface="Arial" panose="020B0604020202020204" pitchFamily="34" charset="0"/>
                        </a:rPr>
                        <a:t>you</a:t>
                      </a:r>
                      <a:r>
                        <a:rPr lang="da-DK" sz="1050" b="0" i="0" u="none" strike="noStrike" dirty="0">
                          <a:solidFill>
                            <a:srgbClr val="646466"/>
                          </a:solidFill>
                          <a:effectLst/>
                          <a:latin typeface="Arial" panose="020B0604020202020204" pitchFamily="34" charset="0"/>
                          <a:cs typeface="Arial" panose="020B0604020202020204" pitchFamily="34" charset="0"/>
                        </a:rPr>
                        <a:t> like?</a:t>
                      </a:r>
                    </a:p>
                  </a:txBody>
                  <a:tcPr marL="9525" marR="9525" marT="9525" marB="0" anchor="b"/>
                </a:tc>
                <a:tc>
                  <a:txBody>
                    <a:bodyPr/>
                    <a:lstStyle/>
                    <a:p>
                      <a:pPr algn="l" fontAlgn="b"/>
                      <a:r>
                        <a:rPr lang="da-DK" sz="1050" b="0" i="0" u="none" strike="noStrike" dirty="0">
                          <a:solidFill>
                            <a:srgbClr val="646466"/>
                          </a:solidFill>
                          <a:effectLst/>
                          <a:latin typeface="Arial" panose="020B0604020202020204" pitchFamily="34" charset="0"/>
                          <a:cs typeface="Arial" panose="020B0604020202020204" pitchFamily="34" charset="0"/>
                        </a:rPr>
                        <a:t>00a556ed-f13e-4c67-8704-27e3573684cd</a:t>
                      </a:r>
                    </a:p>
                  </a:txBody>
                  <a:tcPr marL="9525" marR="9525" marT="9525" marB="0" anchor="b"/>
                </a:tc>
                <a:tc>
                  <a:txBody>
                    <a:bodyPr/>
                    <a:lstStyle/>
                    <a:p>
                      <a:pPr algn="l" fontAlgn="b"/>
                      <a:r>
                        <a:rPr lang="da-DK" sz="1050" b="0" i="0" u="none" strike="noStrike" dirty="0" err="1">
                          <a:solidFill>
                            <a:srgbClr val="646466"/>
                          </a:solidFill>
                          <a:effectLst/>
                          <a:latin typeface="Arial" panose="020B0604020202020204" pitchFamily="34" charset="0"/>
                          <a:cs typeface="Arial" panose="020B0604020202020204" pitchFamily="34" charset="0"/>
                        </a:rPr>
                        <a:t>Round</a:t>
                      </a:r>
                      <a:endParaRPr lang="da-DK" sz="1050" b="0" i="0" u="none" strike="noStrike" dirty="0">
                        <a:solidFill>
                          <a:srgbClr val="646466"/>
                        </a:solidFill>
                        <a:effectLst/>
                        <a:latin typeface="Arial" panose="020B0604020202020204" pitchFamily="34" charset="0"/>
                        <a:cs typeface="Arial" panose="020B0604020202020204" pitchFamily="34" charset="0"/>
                      </a:endParaRPr>
                    </a:p>
                  </a:txBody>
                  <a:tcPr marL="9525" marR="9525" marT="9525" marB="0" anchor="b"/>
                </a:tc>
                <a:tc>
                  <a:txBody>
                    <a:bodyPr/>
                    <a:lstStyle/>
                    <a:p>
                      <a:pPr algn="r" fontAlgn="b"/>
                      <a:r>
                        <a:rPr lang="da-DK" sz="1050" b="0" i="0" u="none" strike="noStrike" dirty="0">
                          <a:solidFill>
                            <a:srgbClr val="646466"/>
                          </a:solidFill>
                          <a:effectLst/>
                          <a:latin typeface="Arial" panose="020B0604020202020204" pitchFamily="34" charset="0"/>
                          <a:cs typeface="Arial" panose="020B0604020202020204" pitchFamily="34" charset="0"/>
                        </a:rPr>
                        <a:t>380</a:t>
                      </a:r>
                    </a:p>
                  </a:txBody>
                  <a:tcPr marL="9525" marR="9525" marT="9525" marB="0" anchor="b"/>
                </a:tc>
                <a:tc>
                  <a:txBody>
                    <a:bodyPr/>
                    <a:lstStyle/>
                    <a:p>
                      <a:pPr algn="r" fontAlgn="b"/>
                      <a:r>
                        <a:rPr lang="da-DK" sz="1000" b="0" i="0" u="none" strike="noStrike" dirty="0">
                          <a:solidFill>
                            <a:srgbClr val="000000"/>
                          </a:solidFill>
                          <a:effectLst/>
                          <a:latin typeface="Arial" panose="020B0604020202020204" pitchFamily="34" charset="0"/>
                          <a:cs typeface="Arial" panose="020B0604020202020204" pitchFamily="34" charset="0"/>
                        </a:rPr>
                        <a:t>76%</a:t>
                      </a:r>
                    </a:p>
                  </a:txBody>
                  <a:tcPr marL="9525" marR="9525" marT="9525" marB="0" anchor="b"/>
                </a:tc>
                <a:extLst>
                  <a:ext uri="{0D108BD9-81ED-4DB2-BD59-A6C34878D82A}">
                    <a16:rowId xmlns:a16="http://schemas.microsoft.com/office/drawing/2014/main" val="10003"/>
                  </a:ext>
                </a:extLst>
              </a:tr>
              <a:tr h="328375">
                <a:tc>
                  <a:txBody>
                    <a:bodyPr/>
                    <a:lstStyle/>
                    <a:p>
                      <a:pPr algn="l" fontAlgn="b"/>
                      <a:r>
                        <a:rPr lang="da-DK" sz="1050" b="0" i="0" u="none" strike="noStrike">
                          <a:solidFill>
                            <a:srgbClr val="646466"/>
                          </a:solidFill>
                          <a:effectLst/>
                          <a:latin typeface="Arial" panose="020B0604020202020204" pitchFamily="34" charset="0"/>
                          <a:cs typeface="Arial" panose="020B0604020202020204" pitchFamily="34" charset="0"/>
                        </a:rPr>
                        <a:t>4. Which colors do you like?</a:t>
                      </a:r>
                    </a:p>
                  </a:txBody>
                  <a:tcPr marL="9525" marR="9525" marT="9525" marB="0" anchor="b"/>
                </a:tc>
                <a:tc>
                  <a:txBody>
                    <a:bodyPr/>
                    <a:lstStyle/>
                    <a:p>
                      <a:pPr algn="l" fontAlgn="b"/>
                      <a:r>
                        <a:rPr lang="da-DK" sz="1050" b="0" i="0" u="none" strike="noStrike">
                          <a:solidFill>
                            <a:srgbClr val="646466"/>
                          </a:solidFill>
                          <a:effectLst/>
                          <a:latin typeface="Arial" panose="020B0604020202020204" pitchFamily="34" charset="0"/>
                          <a:cs typeface="Arial" panose="020B0604020202020204" pitchFamily="34" charset="0"/>
                        </a:rPr>
                        <a:t>00a556ed-f13e-4c67-8704-27e3573684cd</a:t>
                      </a:r>
                    </a:p>
                  </a:txBody>
                  <a:tcPr marL="9525" marR="9525" marT="9525" marB="0" anchor="b"/>
                </a:tc>
                <a:tc>
                  <a:txBody>
                    <a:bodyPr/>
                    <a:lstStyle/>
                    <a:p>
                      <a:pPr algn="l" fontAlgn="b"/>
                      <a:r>
                        <a:rPr lang="da-DK" sz="1050" b="0" i="0" u="none" strike="noStrike">
                          <a:solidFill>
                            <a:srgbClr val="646466"/>
                          </a:solidFill>
                          <a:effectLst/>
                          <a:latin typeface="Arial" panose="020B0604020202020204" pitchFamily="34" charset="0"/>
                          <a:cs typeface="Arial" panose="020B0604020202020204" pitchFamily="34" charset="0"/>
                        </a:rPr>
                        <a:t>Two-Tone</a:t>
                      </a:r>
                    </a:p>
                  </a:txBody>
                  <a:tcPr marL="9525" marR="9525" marT="9525" marB="0" anchor="b"/>
                </a:tc>
                <a:tc>
                  <a:txBody>
                    <a:bodyPr/>
                    <a:lstStyle/>
                    <a:p>
                      <a:pPr algn="r" fontAlgn="b"/>
                      <a:r>
                        <a:rPr lang="da-DK" sz="1050" b="0" i="0" u="none" strike="noStrike" dirty="0">
                          <a:solidFill>
                            <a:srgbClr val="646466"/>
                          </a:solidFill>
                          <a:effectLst/>
                          <a:latin typeface="Arial" panose="020B0604020202020204" pitchFamily="34" charset="0"/>
                          <a:cs typeface="Arial" panose="020B0604020202020204" pitchFamily="34" charset="0"/>
                        </a:rPr>
                        <a:t>361</a:t>
                      </a:r>
                    </a:p>
                  </a:txBody>
                  <a:tcPr marL="9525" marR="9525" marT="9525" marB="0" anchor="b"/>
                </a:tc>
                <a:tc>
                  <a:txBody>
                    <a:bodyPr/>
                    <a:lstStyle/>
                    <a:p>
                      <a:pPr algn="r" fontAlgn="b"/>
                      <a:r>
                        <a:rPr lang="da-DK" sz="1000" b="0" i="0" u="none" strike="noStrike" dirty="0">
                          <a:solidFill>
                            <a:srgbClr val="000000"/>
                          </a:solidFill>
                          <a:effectLst/>
                          <a:latin typeface="Arial" panose="020B0604020202020204" pitchFamily="34" charset="0"/>
                          <a:cs typeface="Arial" panose="020B0604020202020204" pitchFamily="34" charset="0"/>
                        </a:rPr>
                        <a:t>72%</a:t>
                      </a:r>
                    </a:p>
                  </a:txBody>
                  <a:tcPr marL="9525" marR="9525" marT="9525" marB="0" anchor="b"/>
                </a:tc>
                <a:extLst>
                  <a:ext uri="{0D108BD9-81ED-4DB2-BD59-A6C34878D82A}">
                    <a16:rowId xmlns:a16="http://schemas.microsoft.com/office/drawing/2014/main" val="10004"/>
                  </a:ext>
                </a:extLst>
              </a:tr>
              <a:tr h="328375">
                <a:tc>
                  <a:txBody>
                    <a:bodyPr/>
                    <a:lstStyle/>
                    <a:p>
                      <a:pPr algn="l" fontAlgn="b"/>
                      <a:r>
                        <a:rPr lang="da-DK" sz="1050" b="0" i="0" u="none" strike="noStrike">
                          <a:solidFill>
                            <a:srgbClr val="646466"/>
                          </a:solidFill>
                          <a:effectLst/>
                          <a:latin typeface="Arial" panose="020B0604020202020204" pitchFamily="34" charset="0"/>
                          <a:cs typeface="Arial" panose="020B0604020202020204" pitchFamily="34" charset="0"/>
                        </a:rPr>
                        <a:t>5. When was your last eye exam?</a:t>
                      </a:r>
                    </a:p>
                  </a:txBody>
                  <a:tcPr marL="9525" marR="9525" marT="9525" marB="0" anchor="b"/>
                </a:tc>
                <a:tc>
                  <a:txBody>
                    <a:bodyPr/>
                    <a:lstStyle/>
                    <a:p>
                      <a:pPr algn="l" fontAlgn="b"/>
                      <a:r>
                        <a:rPr lang="da-DK" sz="1050" b="0" i="0" u="none" strike="noStrike">
                          <a:solidFill>
                            <a:srgbClr val="646466"/>
                          </a:solidFill>
                          <a:effectLst/>
                          <a:latin typeface="Arial" panose="020B0604020202020204" pitchFamily="34" charset="0"/>
                          <a:cs typeface="Arial" panose="020B0604020202020204" pitchFamily="34" charset="0"/>
                        </a:rPr>
                        <a:t>00a556ed-f13e-4c67-8704-27e3573684cd</a:t>
                      </a:r>
                    </a:p>
                  </a:txBody>
                  <a:tcPr marL="9525" marR="9525" marT="9525" marB="0" anchor="b"/>
                </a:tc>
                <a:tc>
                  <a:txBody>
                    <a:bodyPr/>
                    <a:lstStyle/>
                    <a:p>
                      <a:pPr algn="l" fontAlgn="b"/>
                      <a:r>
                        <a:rPr lang="da-DK" sz="1050" b="0" i="0" u="none" strike="noStrike">
                          <a:solidFill>
                            <a:srgbClr val="646466"/>
                          </a:solidFill>
                          <a:effectLst/>
                          <a:latin typeface="Arial" panose="020B0604020202020204" pitchFamily="34" charset="0"/>
                          <a:cs typeface="Arial" panose="020B0604020202020204" pitchFamily="34" charset="0"/>
                        </a:rPr>
                        <a:t>&lt;1 Year</a:t>
                      </a:r>
                    </a:p>
                  </a:txBody>
                  <a:tcPr marL="9525" marR="9525" marT="9525" marB="0" anchor="b"/>
                </a:tc>
                <a:tc>
                  <a:txBody>
                    <a:bodyPr/>
                    <a:lstStyle/>
                    <a:p>
                      <a:pPr algn="r" fontAlgn="b"/>
                      <a:r>
                        <a:rPr lang="da-DK" sz="1050" b="0" i="0" u="none" strike="noStrike">
                          <a:solidFill>
                            <a:srgbClr val="646466"/>
                          </a:solidFill>
                          <a:effectLst/>
                          <a:latin typeface="Arial" panose="020B0604020202020204" pitchFamily="34" charset="0"/>
                          <a:cs typeface="Arial" panose="020B0604020202020204" pitchFamily="34" charset="0"/>
                        </a:rPr>
                        <a:t>270</a:t>
                      </a:r>
                    </a:p>
                  </a:txBody>
                  <a:tcPr marL="9525" marR="9525" marT="9525" marB="0" anchor="b"/>
                </a:tc>
                <a:tc>
                  <a:txBody>
                    <a:bodyPr/>
                    <a:lstStyle/>
                    <a:p>
                      <a:pPr algn="r" fontAlgn="b"/>
                      <a:r>
                        <a:rPr lang="da-DK" sz="1000" b="0" i="0" u="none" strike="noStrike" dirty="0">
                          <a:solidFill>
                            <a:srgbClr val="000000"/>
                          </a:solidFill>
                          <a:effectLst/>
                          <a:latin typeface="Arial" panose="020B0604020202020204" pitchFamily="34" charset="0"/>
                          <a:cs typeface="Arial" panose="020B0604020202020204" pitchFamily="34" charset="0"/>
                        </a:rPr>
                        <a:t>54%</a:t>
                      </a:r>
                    </a:p>
                  </a:txBody>
                  <a:tcPr marL="9525" marR="9525" marT="9525" marB="0" anchor="b"/>
                </a:tc>
                <a:extLst>
                  <a:ext uri="{0D108BD9-81ED-4DB2-BD59-A6C34878D82A}">
                    <a16:rowId xmlns:a16="http://schemas.microsoft.com/office/drawing/2014/main" val="232955387"/>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867</Words>
  <Application>Microsoft Macintosh PowerPoint</Application>
  <PresentationFormat>Skærmshow (16:9)</PresentationFormat>
  <Paragraphs>97</Paragraphs>
  <Slides>8</Slides>
  <Notes>8</Notes>
  <HiddenSlides>0</HiddenSlides>
  <MMClips>0</MMClips>
  <ScaleCrop>false</ScaleCrop>
  <HeadingPairs>
    <vt:vector size="6" baseType="variant">
      <vt:variant>
        <vt:lpstr>Benyttede skrifttyper</vt:lpstr>
      </vt:variant>
      <vt:variant>
        <vt:i4>6</vt:i4>
      </vt:variant>
      <vt:variant>
        <vt:lpstr>Tema</vt:lpstr>
      </vt:variant>
      <vt:variant>
        <vt:i4>3</vt:i4>
      </vt:variant>
      <vt:variant>
        <vt:lpstr>Slidetitler</vt:lpstr>
      </vt:variant>
      <vt:variant>
        <vt:i4>8</vt:i4>
      </vt:variant>
    </vt:vector>
  </HeadingPairs>
  <TitlesOfParts>
    <vt:vector size="17" baseType="lpstr">
      <vt:lpstr>Arial</vt:lpstr>
      <vt:lpstr>Dosis</vt:lpstr>
      <vt:lpstr>Roboto Black</vt:lpstr>
      <vt:lpstr>Roboto</vt:lpstr>
      <vt:lpstr>Courier New</vt:lpstr>
      <vt:lpstr>Roboto Thin</vt:lpstr>
      <vt:lpstr>Simple Light</vt:lpstr>
      <vt:lpstr>Simple Light</vt:lpstr>
      <vt:lpstr>Simple Light</vt:lpstr>
      <vt:lpstr>PowerPoint-præsentation</vt:lpstr>
      <vt:lpstr>Example Table of Contents</vt:lpstr>
      <vt:lpstr>PowerPoint-præsentation</vt:lpstr>
      <vt:lpstr>PowerPoint-præsentation</vt:lpstr>
      <vt:lpstr>PowerPoint-præsentation</vt:lpstr>
      <vt:lpstr>PowerPoint-præsentation</vt:lpstr>
      <vt:lpstr>PowerPoint-præsentation</vt:lpstr>
      <vt:lpstr>PowerPoint-præsentation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Jens Raunstrup</cp:lastModifiedBy>
  <cp:revision>7</cp:revision>
  <dcterms:modified xsi:type="dcterms:W3CDTF">2023-03-31T07:21:37Z</dcterms:modified>
</cp:coreProperties>
</file>